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23"/>
  </p:notesMasterIdLst>
  <p:handoutMasterIdLst>
    <p:handoutMasterId r:id="rId24"/>
  </p:handoutMasterIdLst>
  <p:sldIdLst>
    <p:sldId id="256" r:id="rId4"/>
    <p:sldId id="372" r:id="rId5"/>
    <p:sldId id="407" r:id="rId6"/>
    <p:sldId id="1315" r:id="rId7"/>
    <p:sldId id="399" r:id="rId8"/>
    <p:sldId id="390" r:id="rId9"/>
    <p:sldId id="397" r:id="rId10"/>
    <p:sldId id="368" r:id="rId11"/>
    <p:sldId id="396" r:id="rId12"/>
    <p:sldId id="361" r:id="rId13"/>
    <p:sldId id="1317" r:id="rId14"/>
    <p:sldId id="1309" r:id="rId15"/>
    <p:sldId id="1304" r:id="rId16"/>
    <p:sldId id="362" r:id="rId17"/>
    <p:sldId id="1318" r:id="rId18"/>
    <p:sldId id="1319" r:id="rId19"/>
    <p:sldId id="1320" r:id="rId20"/>
    <p:sldId id="322" r:id="rId21"/>
    <p:sldId id="367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 unknown" initials="un" lastIdx="20" clrIdx="0"/>
  <p:cmAuthor id="1" name="Chris Barrett" initials="CB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0033"/>
    <a:srgbClr val="FF66FF"/>
    <a:srgbClr val="FF6666"/>
    <a:srgbClr val="B00E04"/>
    <a:srgbClr val="9F0E04"/>
    <a:srgbClr val="FF5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4" autoAdjust="0"/>
    <p:restoredTop sz="83205" autoAdjust="0"/>
  </p:normalViewPr>
  <p:slideViewPr>
    <p:cSldViewPr>
      <p:cViewPr varScale="1">
        <p:scale>
          <a:sx n="121" d="100"/>
          <a:sy n="121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ERT\Desktop\Cornell\Fetschrift\Micronutrient%20Org%20Deficiency%20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08388855239248"/>
          <c:y val="3.2320571730374892E-2"/>
          <c:w val="0.81316373914799112"/>
          <c:h val="0.80977849566194426"/>
        </c:manualLayout>
      </c:layout>
      <c:scatterChart>
        <c:scatterStyle val="lineMarker"/>
        <c:varyColors val="0"/>
        <c:ser>
          <c:idx val="2"/>
          <c:order val="0"/>
          <c:tx>
            <c:v>Anaemia (Iron/Zinc)</c:v>
          </c:tx>
          <c:spPr>
            <a:ln w="47625">
              <a:noFill/>
            </a:ln>
          </c:spPr>
          <c:marker>
            <c:symbol val="triangle"/>
            <c:size val="2"/>
          </c:marker>
          <c:trendline>
            <c:spPr>
              <a:ln w="19050" cmpd="sng">
                <a:solidFill>
                  <a:srgbClr val="FF0000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Sheet1!$B$7:$B$199</c:f>
              <c:numCache>
                <c:formatCode>0.0</c:formatCode>
                <c:ptCount val="185"/>
                <c:pt idx="1">
                  <c:v>1115.4939161021757</c:v>
                </c:pt>
                <c:pt idx="2">
                  <c:v>1727.3332508825058</c:v>
                </c:pt>
                <c:pt idx="3">
                  <c:v>17334.275670002535</c:v>
                </c:pt>
                <c:pt idx="4">
                  <c:v>655.62949462636379</c:v>
                </c:pt>
                <c:pt idx="5">
                  <c:v>10144.413138111635</c:v>
                </c:pt>
                <c:pt idx="6">
                  <c:v>7701.3585347797789</c:v>
                </c:pt>
                <c:pt idx="7">
                  <c:v>621.42482631894711</c:v>
                </c:pt>
                <c:pt idx="8">
                  <c:v>21708.037255559808</c:v>
                </c:pt>
                <c:pt idx="9">
                  <c:v>23974.183069069648</c:v>
                </c:pt>
                <c:pt idx="10">
                  <c:v>655.09743260258597</c:v>
                </c:pt>
                <c:pt idx="11">
                  <c:v>21250.581846392553</c:v>
                </c:pt>
                <c:pt idx="12">
                  <c:v>11927.90437885708</c:v>
                </c:pt>
                <c:pt idx="13">
                  <c:v>355.97343412050435</c:v>
                </c:pt>
                <c:pt idx="14">
                  <c:v>9576.8930274336617</c:v>
                </c:pt>
                <c:pt idx="15">
                  <c:v>1273.0491239487046</c:v>
                </c:pt>
                <c:pt idx="16">
                  <c:v>22697.012303303494</c:v>
                </c:pt>
                <c:pt idx="17">
                  <c:v>3486.1643181075169</c:v>
                </c:pt>
                <c:pt idx="18">
                  <c:v>339.47302569331862</c:v>
                </c:pt>
                <c:pt idx="19">
                  <c:v>778.16644542427025</c:v>
                </c:pt>
                <c:pt idx="20">
                  <c:v>988.5332917367449</c:v>
                </c:pt>
                <c:pt idx="21">
                  <c:v>1435.9576858009696</c:v>
                </c:pt>
                <c:pt idx="22">
                  <c:v>3208.7700409464942</c:v>
                </c:pt>
                <c:pt idx="23">
                  <c:v>3694.4626683280476</c:v>
                </c:pt>
                <c:pt idx="24">
                  <c:v>18086.60407251765</c:v>
                </c:pt>
                <c:pt idx="25">
                  <c:v>1579.3482395579799</c:v>
                </c:pt>
                <c:pt idx="26">
                  <c:v>224.92864708940937</c:v>
                </c:pt>
                <c:pt idx="27">
                  <c:v>130.42384846232511</c:v>
                </c:pt>
                <c:pt idx="28">
                  <c:v>298.9503625029252</c:v>
                </c:pt>
                <c:pt idx="29">
                  <c:v>583.09485918194264</c:v>
                </c:pt>
                <c:pt idx="30">
                  <c:v>23559.503689759153</c:v>
                </c:pt>
                <c:pt idx="31">
                  <c:v>1218.7960306795621</c:v>
                </c:pt>
                <c:pt idx="32">
                  <c:v>251.32540894948193</c:v>
                </c:pt>
                <c:pt idx="33">
                  <c:v>166.85134525466518</c:v>
                </c:pt>
                <c:pt idx="34">
                  <c:v>5133.077311162845</c:v>
                </c:pt>
                <c:pt idx="35">
                  <c:v>949.17806208299191</c:v>
                </c:pt>
                <c:pt idx="36">
                  <c:v>2503.54949201304</c:v>
                </c:pt>
                <c:pt idx="37">
                  <c:v>382.16032122441521</c:v>
                </c:pt>
                <c:pt idx="38">
                  <c:v>1029.9745845216119</c:v>
                </c:pt>
                <c:pt idx="39">
                  <c:v>4058.0445738417047</c:v>
                </c:pt>
                <c:pt idx="40">
                  <c:v>645.76568165011747</c:v>
                </c:pt>
                <c:pt idx="41">
                  <c:v>4861.6775099465985</c:v>
                </c:pt>
                <c:pt idx="42">
                  <c:v>2744.1244787409628</c:v>
                </c:pt>
                <c:pt idx="43">
                  <c:v>13421.655415568401</c:v>
                </c:pt>
                <c:pt idx="44">
                  <c:v>5724.8248612014613</c:v>
                </c:pt>
                <c:pt idx="45">
                  <c:v>91.701082599519296</c:v>
                </c:pt>
                <c:pt idx="46">
                  <c:v>29980.155472954604</c:v>
                </c:pt>
                <c:pt idx="47">
                  <c:v>762.54084228448619</c:v>
                </c:pt>
                <c:pt idx="48">
                  <c:v>4656.5512300499568</c:v>
                </c:pt>
                <c:pt idx="49">
                  <c:v>2769.8823219872975</c:v>
                </c:pt>
                <c:pt idx="50">
                  <c:v>1462.3202101726695</c:v>
                </c:pt>
                <c:pt idx="51">
                  <c:v>1509.5810200876842</c:v>
                </c:pt>
                <c:pt idx="52">
                  <c:v>2204.1620784339921</c:v>
                </c:pt>
                <c:pt idx="53">
                  <c:v>2398.4932954697579</c:v>
                </c:pt>
                <c:pt idx="54">
                  <c:v>179.31160493794971</c:v>
                </c:pt>
                <c:pt idx="55">
                  <c:v>4143.9302686540905</c:v>
                </c:pt>
                <c:pt idx="56">
                  <c:v>123.88690666545753</c:v>
                </c:pt>
                <c:pt idx="57">
                  <c:v>2074.9288095605302</c:v>
                </c:pt>
                <c:pt idx="58">
                  <c:v>23529.538458378953</c:v>
                </c:pt>
                <c:pt idx="59">
                  <c:v>21774.944729266364</c:v>
                </c:pt>
                <c:pt idx="60">
                  <c:v>4135.2540603347634</c:v>
                </c:pt>
                <c:pt idx="61">
                  <c:v>637.10427126204593</c:v>
                </c:pt>
                <c:pt idx="62">
                  <c:v>691.99770519198455</c:v>
                </c:pt>
                <c:pt idx="63">
                  <c:v>22945.708850150691</c:v>
                </c:pt>
                <c:pt idx="64">
                  <c:v>264.69269877701703</c:v>
                </c:pt>
                <c:pt idx="65">
                  <c:v>11396.232616202407</c:v>
                </c:pt>
                <c:pt idx="66">
                  <c:v>5149.1473618097589</c:v>
                </c:pt>
                <c:pt idx="67">
                  <c:v>1721.7289801539575</c:v>
                </c:pt>
                <c:pt idx="68">
                  <c:v>342.47851954307919</c:v>
                </c:pt>
                <c:pt idx="69">
                  <c:v>169.20960278392837</c:v>
                </c:pt>
                <c:pt idx="70">
                  <c:v>957.28097545326114</c:v>
                </c:pt>
                <c:pt idx="71">
                  <c:v>427.18627698532379</c:v>
                </c:pt>
                <c:pt idx="72">
                  <c:v>1139.5191555791178</c:v>
                </c:pt>
                <c:pt idx="73">
                  <c:v>4542.7207200800303</c:v>
                </c:pt>
                <c:pt idx="74">
                  <c:v>30928.675641685204</c:v>
                </c:pt>
                <c:pt idx="75">
                  <c:v>455.44377318325513</c:v>
                </c:pt>
                <c:pt idx="76">
                  <c:v>789.80588010320935</c:v>
                </c:pt>
                <c:pt idx="77">
                  <c:v>1536.7151927336456</c:v>
                </c:pt>
                <c:pt idx="78">
                  <c:v>1086.3802890813915</c:v>
                </c:pt>
                <c:pt idx="79">
                  <c:v>25610.441102352546</c:v>
                </c:pt>
                <c:pt idx="80">
                  <c:v>19859.302147082522</c:v>
                </c:pt>
                <c:pt idx="81">
                  <c:v>19388.278750800535</c:v>
                </c:pt>
                <c:pt idx="82">
                  <c:v>3479.0567543913708</c:v>
                </c:pt>
                <c:pt idx="83">
                  <c:v>37291.706158044806</c:v>
                </c:pt>
                <c:pt idx="84">
                  <c:v>1764.4137813702255</c:v>
                </c:pt>
                <c:pt idx="85">
                  <c:v>1229.0009584450054</c:v>
                </c:pt>
                <c:pt idx="86">
                  <c:v>406.11570553351066</c:v>
                </c:pt>
                <c:pt idx="87">
                  <c:v>824.27184215178283</c:v>
                </c:pt>
                <c:pt idx="88">
                  <c:v>19786.695037786554</c:v>
                </c:pt>
                <c:pt idx="89">
                  <c:v>279.62027499226787</c:v>
                </c:pt>
                <c:pt idx="90">
                  <c:v>321.28948405848172</c:v>
                </c:pt>
                <c:pt idx="91">
                  <c:v>3300.9346563048607</c:v>
                </c:pt>
                <c:pt idx="92">
                  <c:v>5334.8802435739835</c:v>
                </c:pt>
                <c:pt idx="93">
                  <c:v>415.46721571168661</c:v>
                </c:pt>
                <c:pt idx="94">
                  <c:v>182.94277345524918</c:v>
                </c:pt>
                <c:pt idx="95">
                  <c:v>6548.5682738871601</c:v>
                </c:pt>
                <c:pt idx="96">
                  <c:v>3267.3474426323946</c:v>
                </c:pt>
                <c:pt idx="97">
                  <c:v>46453.245778644916</c:v>
                </c:pt>
                <c:pt idx="98">
                  <c:v>246.28264096587367</c:v>
                </c:pt>
                <c:pt idx="99">
                  <c:v>153.9996380907447</c:v>
                </c:pt>
                <c:pt idx="100">
                  <c:v>4004.5571912747491</c:v>
                </c:pt>
                <c:pt idx="101">
                  <c:v>2289.0874024652576</c:v>
                </c:pt>
                <c:pt idx="102">
                  <c:v>236.09611014733315</c:v>
                </c:pt>
                <c:pt idx="103">
                  <c:v>10377.037318248616</c:v>
                </c:pt>
                <c:pt idx="104">
                  <c:v>2126.8328715446601</c:v>
                </c:pt>
                <c:pt idx="105">
                  <c:v>477.69870452112724</c:v>
                </c:pt>
                <c:pt idx="106">
                  <c:v>3861.0385424077667</c:v>
                </c:pt>
                <c:pt idx="107">
                  <c:v>5597.4413401419006</c:v>
                </c:pt>
                <c:pt idx="108">
                  <c:v>2170.960838111263</c:v>
                </c:pt>
                <c:pt idx="109">
                  <c:v>82537.446469444607</c:v>
                </c:pt>
                <c:pt idx="110">
                  <c:v>474.20603366218575</c:v>
                </c:pt>
                <c:pt idx="111">
                  <c:v>1610.4156381913492</c:v>
                </c:pt>
                <c:pt idx="112">
                  <c:v>1275.88034551999</c:v>
                </c:pt>
                <c:pt idx="113">
                  <c:v>235.83830608830863</c:v>
                </c:pt>
                <c:pt idx="114">
                  <c:v>2059.3756132762778</c:v>
                </c:pt>
                <c:pt idx="115">
                  <c:v>236.98284428664536</c:v>
                </c:pt>
                <c:pt idx="116">
                  <c:v>24179.731407438598</c:v>
                </c:pt>
                <c:pt idx="117">
                  <c:v>13379.440827387774</c:v>
                </c:pt>
                <c:pt idx="118">
                  <c:v>1001.2564419097761</c:v>
                </c:pt>
                <c:pt idx="119">
                  <c:v>163.640109769687</c:v>
                </c:pt>
                <c:pt idx="120">
                  <c:v>374.2242385154197</c:v>
                </c:pt>
                <c:pt idx="121">
                  <c:v>37472.671674319601</c:v>
                </c:pt>
                <c:pt idx="122">
                  <c:v>9061.6024602897342</c:v>
                </c:pt>
                <c:pt idx="123">
                  <c:v>514.15796047880872</c:v>
                </c:pt>
                <c:pt idx="124">
                  <c:v>3803.9984129956279</c:v>
                </c:pt>
                <c:pt idx="125">
                  <c:v>654.61985698252215</c:v>
                </c:pt>
                <c:pt idx="126">
                  <c:v>1531.8889015658742</c:v>
                </c:pt>
                <c:pt idx="127">
                  <c:v>2049.6240903114485</c:v>
                </c:pt>
                <c:pt idx="128">
                  <c:v>1043.4561026962785</c:v>
                </c:pt>
                <c:pt idx="129">
                  <c:v>4454.0802196318955</c:v>
                </c:pt>
                <c:pt idx="130">
                  <c:v>11470.897921103837</c:v>
                </c:pt>
                <c:pt idx="131">
                  <c:v>29914.264776665957</c:v>
                </c:pt>
                <c:pt idx="132">
                  <c:v>354.00166803161954</c:v>
                </c:pt>
                <c:pt idx="133">
                  <c:v>1650.9684210345324</c:v>
                </c:pt>
                <c:pt idx="134">
                  <c:v>1775.1412907960209</c:v>
                </c:pt>
                <c:pt idx="135">
                  <c:v>206.64907132382316</c:v>
                </c:pt>
                <c:pt idx="136">
                  <c:v>9146.4727392203167</c:v>
                </c:pt>
                <c:pt idx="137">
                  <c:v>4870.7396888487065</c:v>
                </c:pt>
                <c:pt idx="138">
                  <c:v>3683.5779186125324</c:v>
                </c:pt>
                <c:pt idx="139">
                  <c:v>1372.7363925190703</c:v>
                </c:pt>
                <c:pt idx="140">
                  <c:v>28696.19349678326</c:v>
                </c:pt>
                <c:pt idx="141">
                  <c:v>550.17144715294648</c:v>
                </c:pt>
                <c:pt idx="142">
                  <c:v>9354.4679242155926</c:v>
                </c:pt>
                <c:pt idx="143">
                  <c:v>474.52415775888375</c:v>
                </c:pt>
                <c:pt idx="144">
                  <c:v>809.27507943042963</c:v>
                </c:pt>
                <c:pt idx="145">
                  <c:v>7578.8289461916129</c:v>
                </c:pt>
                <c:pt idx="146">
                  <c:v>153.60176991034686</c:v>
                </c:pt>
                <c:pt idx="147">
                  <c:v>23814.556614022691</c:v>
                </c:pt>
                <c:pt idx="148">
                  <c:v>5330.4016218874895</c:v>
                </c:pt>
                <c:pt idx="149">
                  <c:v>10045.360076644314</c:v>
                </c:pt>
                <c:pt idx="150">
                  <c:v>1055.2103557133435</c:v>
                </c:pt>
                <c:pt idx="151">
                  <c:v>3019.9463672175821</c:v>
                </c:pt>
                <c:pt idx="152">
                  <c:v>14413.788872415951</c:v>
                </c:pt>
                <c:pt idx="153">
                  <c:v>854.92672515526408</c:v>
                </c:pt>
                <c:pt idx="154">
                  <c:v>356.495270299541</c:v>
                </c:pt>
                <c:pt idx="155">
                  <c:v>1911.7753170055878</c:v>
                </c:pt>
                <c:pt idx="156">
                  <c:v>1433.1753891771355</c:v>
                </c:pt>
                <c:pt idx="157">
                  <c:v>27869.377603201607</c:v>
                </c:pt>
                <c:pt idx="158">
                  <c:v>35639.478857550101</c:v>
                </c:pt>
                <c:pt idx="159">
                  <c:v>1180.4806898260283</c:v>
                </c:pt>
                <c:pt idx="160">
                  <c:v>139.10914155899619</c:v>
                </c:pt>
                <c:pt idx="161">
                  <c:v>1968.5369910020293</c:v>
                </c:pt>
                <c:pt idx="162">
                  <c:v>1747.8842650517854</c:v>
                </c:pt>
                <c:pt idx="163">
                  <c:v>370.4376248411113</c:v>
                </c:pt>
                <c:pt idx="164">
                  <c:v>266.0464528582005</c:v>
                </c:pt>
                <c:pt idx="165">
                  <c:v>1925.4737393980713</c:v>
                </c:pt>
                <c:pt idx="166">
                  <c:v>6430.9497849715808</c:v>
                </c:pt>
                <c:pt idx="167">
                  <c:v>2245.3350590283453</c:v>
                </c:pt>
                <c:pt idx="168">
                  <c:v>4219.5443370666489</c:v>
                </c:pt>
                <c:pt idx="169">
                  <c:v>645.27710146967638</c:v>
                </c:pt>
                <c:pt idx="170">
                  <c:v>1458.9496250347574</c:v>
                </c:pt>
                <c:pt idx="171">
                  <c:v>255.12185784619658</c:v>
                </c:pt>
                <c:pt idx="172">
                  <c:v>635.70896815850392</c:v>
                </c:pt>
                <c:pt idx="173">
                  <c:v>34476.285423019486</c:v>
                </c:pt>
                <c:pt idx="174">
                  <c:v>25057.613530497005</c:v>
                </c:pt>
                <c:pt idx="175">
                  <c:v>308.14409232575298</c:v>
                </c:pt>
                <c:pt idx="176">
                  <c:v>35081.923084361508</c:v>
                </c:pt>
                <c:pt idx="177">
                  <c:v>6872.7336858242816</c:v>
                </c:pt>
                <c:pt idx="178">
                  <c:v>558.22114397778694</c:v>
                </c:pt>
                <c:pt idx="179">
                  <c:v>1469.8888621448732</c:v>
                </c:pt>
                <c:pt idx="180">
                  <c:v>4799.6460179995383</c:v>
                </c:pt>
                <c:pt idx="181">
                  <c:v>401.54780212788745</c:v>
                </c:pt>
                <c:pt idx="182">
                  <c:v>549.93990167200548</c:v>
                </c:pt>
                <c:pt idx="183">
                  <c:v>322.10255120017871</c:v>
                </c:pt>
                <c:pt idx="184">
                  <c:v>535.04029143289415</c:v>
                </c:pt>
              </c:numCache>
            </c:numRef>
          </c:xVal>
          <c:yVal>
            <c:numRef>
              <c:f>Sheet1!$C$7:$C$199</c:f>
              <c:numCache>
                <c:formatCode>0.0</c:formatCode>
                <c:ptCount val="185"/>
                <c:pt idx="0">
                  <c:v>37.9</c:v>
                </c:pt>
                <c:pt idx="1">
                  <c:v>31</c:v>
                </c:pt>
                <c:pt idx="2">
                  <c:v>42.5</c:v>
                </c:pt>
                <c:pt idx="3">
                  <c:v>12</c:v>
                </c:pt>
                <c:pt idx="4">
                  <c:v>29.7</c:v>
                </c:pt>
                <c:pt idx="5">
                  <c:v>49.4</c:v>
                </c:pt>
                <c:pt idx="6">
                  <c:v>18.100000000000001</c:v>
                </c:pt>
                <c:pt idx="7">
                  <c:v>23.9</c:v>
                </c:pt>
                <c:pt idx="8">
                  <c:v>8</c:v>
                </c:pt>
                <c:pt idx="9">
                  <c:v>10.5</c:v>
                </c:pt>
                <c:pt idx="10">
                  <c:v>31.8</c:v>
                </c:pt>
                <c:pt idx="11">
                  <c:v>21.9</c:v>
                </c:pt>
                <c:pt idx="12">
                  <c:v>24.7</c:v>
                </c:pt>
                <c:pt idx="13">
                  <c:v>47</c:v>
                </c:pt>
                <c:pt idx="14">
                  <c:v>17.100000000000001</c:v>
                </c:pt>
                <c:pt idx="15">
                  <c:v>27.4</c:v>
                </c:pt>
                <c:pt idx="16">
                  <c:v>8.6999999999999993</c:v>
                </c:pt>
                <c:pt idx="17">
                  <c:v>35.9</c:v>
                </c:pt>
                <c:pt idx="18">
                  <c:v>81.900000000000006</c:v>
                </c:pt>
                <c:pt idx="19">
                  <c:v>80.599999999999994</c:v>
                </c:pt>
                <c:pt idx="20">
                  <c:v>51.6</c:v>
                </c:pt>
                <c:pt idx="21">
                  <c:v>26.8</c:v>
                </c:pt>
                <c:pt idx="22">
                  <c:v>38</c:v>
                </c:pt>
                <c:pt idx="23">
                  <c:v>54.9</c:v>
                </c:pt>
                <c:pt idx="24">
                  <c:v>24.2</c:v>
                </c:pt>
                <c:pt idx="25">
                  <c:v>26.7</c:v>
                </c:pt>
                <c:pt idx="26">
                  <c:v>91.5</c:v>
                </c:pt>
                <c:pt idx="27">
                  <c:v>56</c:v>
                </c:pt>
                <c:pt idx="28">
                  <c:v>63.4</c:v>
                </c:pt>
                <c:pt idx="29">
                  <c:v>68.3</c:v>
                </c:pt>
                <c:pt idx="30">
                  <c:v>7.6</c:v>
                </c:pt>
                <c:pt idx="31">
                  <c:v>39.700000000000003</c:v>
                </c:pt>
                <c:pt idx="32">
                  <c:v>84.2</c:v>
                </c:pt>
                <c:pt idx="33">
                  <c:v>71.099999999999994</c:v>
                </c:pt>
                <c:pt idx="34">
                  <c:v>24.4</c:v>
                </c:pt>
                <c:pt idx="35">
                  <c:v>20</c:v>
                </c:pt>
                <c:pt idx="36">
                  <c:v>27.7</c:v>
                </c:pt>
                <c:pt idx="37">
                  <c:v>65.400000000000006</c:v>
                </c:pt>
                <c:pt idx="38">
                  <c:v>66.400000000000006</c:v>
                </c:pt>
                <c:pt idx="39">
                  <c:v>20.9</c:v>
                </c:pt>
                <c:pt idx="40">
                  <c:v>69</c:v>
                </c:pt>
                <c:pt idx="41">
                  <c:v>23.4</c:v>
                </c:pt>
                <c:pt idx="42">
                  <c:v>26.7</c:v>
                </c:pt>
                <c:pt idx="43">
                  <c:v>18.600000000000001</c:v>
                </c:pt>
                <c:pt idx="44">
                  <c:v>18.399999999999999</c:v>
                </c:pt>
                <c:pt idx="45">
                  <c:v>70.599999999999994</c:v>
                </c:pt>
                <c:pt idx="46">
                  <c:v>9</c:v>
                </c:pt>
                <c:pt idx="47">
                  <c:v>65.8</c:v>
                </c:pt>
                <c:pt idx="48">
                  <c:v>34.4</c:v>
                </c:pt>
                <c:pt idx="49">
                  <c:v>34.6</c:v>
                </c:pt>
                <c:pt idx="50">
                  <c:v>37.9</c:v>
                </c:pt>
                <c:pt idx="51">
                  <c:v>29.9</c:v>
                </c:pt>
                <c:pt idx="52">
                  <c:v>18.399999999999999</c:v>
                </c:pt>
                <c:pt idx="53">
                  <c:v>40.799999999999997</c:v>
                </c:pt>
                <c:pt idx="54">
                  <c:v>69.599999999999994</c:v>
                </c:pt>
                <c:pt idx="55">
                  <c:v>23.4</c:v>
                </c:pt>
                <c:pt idx="56">
                  <c:v>75.2</c:v>
                </c:pt>
                <c:pt idx="57">
                  <c:v>39.1</c:v>
                </c:pt>
                <c:pt idx="58">
                  <c:v>11.5</c:v>
                </c:pt>
                <c:pt idx="59">
                  <c:v>8.3000000000000007</c:v>
                </c:pt>
                <c:pt idx="60">
                  <c:v>44.5</c:v>
                </c:pt>
                <c:pt idx="61">
                  <c:v>79.400000000000006</c:v>
                </c:pt>
                <c:pt idx="62">
                  <c:v>40.6</c:v>
                </c:pt>
                <c:pt idx="63">
                  <c:v>7.8</c:v>
                </c:pt>
                <c:pt idx="64">
                  <c:v>76.099999999999994</c:v>
                </c:pt>
                <c:pt idx="65">
                  <c:v>12.1</c:v>
                </c:pt>
                <c:pt idx="66">
                  <c:v>32</c:v>
                </c:pt>
                <c:pt idx="67">
                  <c:v>38.1</c:v>
                </c:pt>
                <c:pt idx="68">
                  <c:v>79</c:v>
                </c:pt>
                <c:pt idx="69">
                  <c:v>74.900000000000006</c:v>
                </c:pt>
                <c:pt idx="70">
                  <c:v>47.9</c:v>
                </c:pt>
                <c:pt idx="71">
                  <c:v>65.3</c:v>
                </c:pt>
                <c:pt idx="72">
                  <c:v>29.9</c:v>
                </c:pt>
                <c:pt idx="73">
                  <c:v>18.8</c:v>
                </c:pt>
                <c:pt idx="74">
                  <c:v>7.8</c:v>
                </c:pt>
                <c:pt idx="75">
                  <c:v>74.3</c:v>
                </c:pt>
                <c:pt idx="76">
                  <c:v>44.5</c:v>
                </c:pt>
                <c:pt idx="77">
                  <c:v>35</c:v>
                </c:pt>
                <c:pt idx="78">
                  <c:v>55.9</c:v>
                </c:pt>
                <c:pt idx="79">
                  <c:v>10.3</c:v>
                </c:pt>
                <c:pt idx="80">
                  <c:v>11.8</c:v>
                </c:pt>
                <c:pt idx="81">
                  <c:v>10.9</c:v>
                </c:pt>
                <c:pt idx="82">
                  <c:v>48.2</c:v>
                </c:pt>
                <c:pt idx="83">
                  <c:v>10.6</c:v>
                </c:pt>
                <c:pt idx="84">
                  <c:v>28.3</c:v>
                </c:pt>
                <c:pt idx="85">
                  <c:v>36.299999999999997</c:v>
                </c:pt>
                <c:pt idx="86">
                  <c:v>69</c:v>
                </c:pt>
                <c:pt idx="87">
                  <c:v>41.9</c:v>
                </c:pt>
                <c:pt idx="88">
                  <c:v>32.4</c:v>
                </c:pt>
                <c:pt idx="89">
                  <c:v>49.8</c:v>
                </c:pt>
                <c:pt idx="90">
                  <c:v>48.2</c:v>
                </c:pt>
                <c:pt idx="91">
                  <c:v>26.7</c:v>
                </c:pt>
                <c:pt idx="92">
                  <c:v>28.3</c:v>
                </c:pt>
                <c:pt idx="93">
                  <c:v>48.6</c:v>
                </c:pt>
                <c:pt idx="94">
                  <c:v>86.7</c:v>
                </c:pt>
                <c:pt idx="95">
                  <c:v>33.9</c:v>
                </c:pt>
                <c:pt idx="96">
                  <c:v>23.8</c:v>
                </c:pt>
                <c:pt idx="97">
                  <c:v>9.4</c:v>
                </c:pt>
                <c:pt idx="98">
                  <c:v>68.3</c:v>
                </c:pt>
                <c:pt idx="99">
                  <c:v>73.2</c:v>
                </c:pt>
                <c:pt idx="100">
                  <c:v>32.4</c:v>
                </c:pt>
                <c:pt idx="101">
                  <c:v>81.5</c:v>
                </c:pt>
                <c:pt idx="102">
                  <c:v>82.8</c:v>
                </c:pt>
                <c:pt idx="103">
                  <c:v>16.3</c:v>
                </c:pt>
                <c:pt idx="104">
                  <c:v>30</c:v>
                </c:pt>
                <c:pt idx="105">
                  <c:v>68.2</c:v>
                </c:pt>
                <c:pt idx="106">
                  <c:v>16.8</c:v>
                </c:pt>
                <c:pt idx="107">
                  <c:v>29.4</c:v>
                </c:pt>
                <c:pt idx="108">
                  <c:v>18.7</c:v>
                </c:pt>
                <c:pt idx="109">
                  <c:v>5</c:v>
                </c:pt>
                <c:pt idx="110">
                  <c:v>21.4</c:v>
                </c:pt>
                <c:pt idx="111">
                  <c:v>29.5</c:v>
                </c:pt>
                <c:pt idx="112">
                  <c:v>31.5</c:v>
                </c:pt>
                <c:pt idx="113">
                  <c:v>74.7</c:v>
                </c:pt>
                <c:pt idx="114">
                  <c:v>40.5</c:v>
                </c:pt>
                <c:pt idx="115">
                  <c:v>78</c:v>
                </c:pt>
                <c:pt idx="116">
                  <c:v>8.6999999999999993</c:v>
                </c:pt>
                <c:pt idx="117">
                  <c:v>11.3</c:v>
                </c:pt>
                <c:pt idx="118">
                  <c:v>17</c:v>
                </c:pt>
                <c:pt idx="119">
                  <c:v>81.3</c:v>
                </c:pt>
                <c:pt idx="120">
                  <c:v>76.099999999999994</c:v>
                </c:pt>
                <c:pt idx="121">
                  <c:v>6.4</c:v>
                </c:pt>
                <c:pt idx="122">
                  <c:v>50.5</c:v>
                </c:pt>
                <c:pt idx="123">
                  <c:v>50.9</c:v>
                </c:pt>
                <c:pt idx="124">
                  <c:v>36</c:v>
                </c:pt>
                <c:pt idx="125">
                  <c:v>59.8</c:v>
                </c:pt>
                <c:pt idx="126">
                  <c:v>30.2</c:v>
                </c:pt>
                <c:pt idx="127">
                  <c:v>50.4</c:v>
                </c:pt>
                <c:pt idx="128">
                  <c:v>36.299999999999997</c:v>
                </c:pt>
                <c:pt idx="129">
                  <c:v>22.7</c:v>
                </c:pt>
                <c:pt idx="130">
                  <c:v>12.7</c:v>
                </c:pt>
                <c:pt idx="131">
                  <c:v>26.2</c:v>
                </c:pt>
                <c:pt idx="132">
                  <c:v>40.6</c:v>
                </c:pt>
                <c:pt idx="133">
                  <c:v>39.799999999999997</c:v>
                </c:pt>
                <c:pt idx="134">
                  <c:v>26.5</c:v>
                </c:pt>
                <c:pt idx="135">
                  <c:v>41.9</c:v>
                </c:pt>
                <c:pt idx="136">
                  <c:v>22.9</c:v>
                </c:pt>
                <c:pt idx="137">
                  <c:v>32.200000000000003</c:v>
                </c:pt>
                <c:pt idx="138">
                  <c:v>32.299999999999997</c:v>
                </c:pt>
                <c:pt idx="139">
                  <c:v>35.5</c:v>
                </c:pt>
                <c:pt idx="140">
                  <c:v>9.1</c:v>
                </c:pt>
                <c:pt idx="141">
                  <c:v>36.700000000000003</c:v>
                </c:pt>
                <c:pt idx="142">
                  <c:v>33.1</c:v>
                </c:pt>
                <c:pt idx="143">
                  <c:v>70.099999999999994</c:v>
                </c:pt>
                <c:pt idx="144">
                  <c:v>29.5</c:v>
                </c:pt>
                <c:pt idx="145">
                  <c:v>23.8</c:v>
                </c:pt>
                <c:pt idx="146">
                  <c:v>83.2</c:v>
                </c:pt>
                <c:pt idx="147">
                  <c:v>18.899999999999999</c:v>
                </c:pt>
                <c:pt idx="148">
                  <c:v>23.4</c:v>
                </c:pt>
                <c:pt idx="149">
                  <c:v>14</c:v>
                </c:pt>
                <c:pt idx="150">
                  <c:v>51.7</c:v>
                </c:pt>
                <c:pt idx="151">
                  <c:v>24.1</c:v>
                </c:pt>
                <c:pt idx="152">
                  <c:v>12.9</c:v>
                </c:pt>
                <c:pt idx="153">
                  <c:v>29.9</c:v>
                </c:pt>
                <c:pt idx="154">
                  <c:v>84.6</c:v>
                </c:pt>
                <c:pt idx="155">
                  <c:v>25.7</c:v>
                </c:pt>
                <c:pt idx="156">
                  <c:v>46.7</c:v>
                </c:pt>
                <c:pt idx="157">
                  <c:v>8.6</c:v>
                </c:pt>
                <c:pt idx="158">
                  <c:v>6.3</c:v>
                </c:pt>
                <c:pt idx="159">
                  <c:v>41</c:v>
                </c:pt>
                <c:pt idx="160">
                  <c:v>37.700000000000003</c:v>
                </c:pt>
                <c:pt idx="161">
                  <c:v>25.2</c:v>
                </c:pt>
                <c:pt idx="162">
                  <c:v>25.8</c:v>
                </c:pt>
                <c:pt idx="163">
                  <c:v>31.5</c:v>
                </c:pt>
                <c:pt idx="164">
                  <c:v>52.4</c:v>
                </c:pt>
                <c:pt idx="165">
                  <c:v>27.6</c:v>
                </c:pt>
                <c:pt idx="166">
                  <c:v>30.4</c:v>
                </c:pt>
                <c:pt idx="167">
                  <c:v>21.7</c:v>
                </c:pt>
                <c:pt idx="168">
                  <c:v>32.6</c:v>
                </c:pt>
                <c:pt idx="169">
                  <c:v>35.799999999999997</c:v>
                </c:pt>
                <c:pt idx="170">
                  <c:v>34.200000000000003</c:v>
                </c:pt>
                <c:pt idx="171">
                  <c:v>64.099999999999994</c:v>
                </c:pt>
                <c:pt idx="172">
                  <c:v>22.2</c:v>
                </c:pt>
                <c:pt idx="173">
                  <c:v>27.7</c:v>
                </c:pt>
                <c:pt idx="174">
                  <c:v>8</c:v>
                </c:pt>
                <c:pt idx="175">
                  <c:v>71.8</c:v>
                </c:pt>
                <c:pt idx="176">
                  <c:v>3.1</c:v>
                </c:pt>
                <c:pt idx="177">
                  <c:v>19.100000000000001</c:v>
                </c:pt>
                <c:pt idx="178">
                  <c:v>38.1</c:v>
                </c:pt>
                <c:pt idx="179">
                  <c:v>59</c:v>
                </c:pt>
                <c:pt idx="180">
                  <c:v>33.1</c:v>
                </c:pt>
                <c:pt idx="181">
                  <c:v>34.1</c:v>
                </c:pt>
                <c:pt idx="182">
                  <c:v>68.3</c:v>
                </c:pt>
                <c:pt idx="183">
                  <c:v>52.9</c:v>
                </c:pt>
                <c:pt idx="184">
                  <c:v>19.3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50-450D-A2E6-490DB586F6B4}"/>
            </c:ext>
          </c:extLst>
        </c:ser>
        <c:ser>
          <c:idx val="0"/>
          <c:order val="1"/>
          <c:tx>
            <c:v>Vitamin A Deficiency</c:v>
          </c:tx>
          <c:spPr>
            <a:ln w="47625">
              <a:noFill/>
            </a:ln>
          </c:spPr>
          <c:marker>
            <c:symbol val="diamond"/>
            <c:size val="2"/>
          </c:marker>
          <c:trendline>
            <c:spPr>
              <a:ln w="19050" cmpd="sng">
                <a:solidFill>
                  <a:srgbClr val="E3BF08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Sheet1!$B$7:$B$199</c:f>
              <c:numCache>
                <c:formatCode>0.0</c:formatCode>
                <c:ptCount val="185"/>
                <c:pt idx="1">
                  <c:v>1115.4939161021757</c:v>
                </c:pt>
                <c:pt idx="2">
                  <c:v>1727.3332508825058</c:v>
                </c:pt>
                <c:pt idx="3">
                  <c:v>17334.275670002535</c:v>
                </c:pt>
                <c:pt idx="4">
                  <c:v>655.62949462636379</c:v>
                </c:pt>
                <c:pt idx="5">
                  <c:v>10144.413138111635</c:v>
                </c:pt>
                <c:pt idx="6">
                  <c:v>7701.3585347797789</c:v>
                </c:pt>
                <c:pt idx="7">
                  <c:v>621.42482631894711</c:v>
                </c:pt>
                <c:pt idx="8">
                  <c:v>21708.037255559808</c:v>
                </c:pt>
                <c:pt idx="9">
                  <c:v>23974.183069069648</c:v>
                </c:pt>
                <c:pt idx="10">
                  <c:v>655.09743260258597</c:v>
                </c:pt>
                <c:pt idx="11">
                  <c:v>21250.581846392553</c:v>
                </c:pt>
                <c:pt idx="12">
                  <c:v>11927.90437885708</c:v>
                </c:pt>
                <c:pt idx="13">
                  <c:v>355.97343412050435</c:v>
                </c:pt>
                <c:pt idx="14">
                  <c:v>9576.8930274336617</c:v>
                </c:pt>
                <c:pt idx="15">
                  <c:v>1273.0491239487046</c:v>
                </c:pt>
                <c:pt idx="16">
                  <c:v>22697.012303303494</c:v>
                </c:pt>
                <c:pt idx="17">
                  <c:v>3486.1643181075169</c:v>
                </c:pt>
                <c:pt idx="18">
                  <c:v>339.47302569331862</c:v>
                </c:pt>
                <c:pt idx="19">
                  <c:v>778.16644542427025</c:v>
                </c:pt>
                <c:pt idx="20">
                  <c:v>988.5332917367449</c:v>
                </c:pt>
                <c:pt idx="21">
                  <c:v>1435.9576858009696</c:v>
                </c:pt>
                <c:pt idx="22">
                  <c:v>3208.7700409464942</c:v>
                </c:pt>
                <c:pt idx="23">
                  <c:v>3694.4626683280476</c:v>
                </c:pt>
                <c:pt idx="24">
                  <c:v>18086.60407251765</c:v>
                </c:pt>
                <c:pt idx="25">
                  <c:v>1579.3482395579799</c:v>
                </c:pt>
                <c:pt idx="26">
                  <c:v>224.92864708940937</c:v>
                </c:pt>
                <c:pt idx="27">
                  <c:v>130.42384846232511</c:v>
                </c:pt>
                <c:pt idx="28">
                  <c:v>298.9503625029252</c:v>
                </c:pt>
                <c:pt idx="29">
                  <c:v>583.09485918194264</c:v>
                </c:pt>
                <c:pt idx="30">
                  <c:v>23559.503689759153</c:v>
                </c:pt>
                <c:pt idx="31">
                  <c:v>1218.7960306795621</c:v>
                </c:pt>
                <c:pt idx="32">
                  <c:v>251.32540894948193</c:v>
                </c:pt>
                <c:pt idx="33">
                  <c:v>166.85134525466518</c:v>
                </c:pt>
                <c:pt idx="34">
                  <c:v>5133.077311162845</c:v>
                </c:pt>
                <c:pt idx="35">
                  <c:v>949.17806208299191</c:v>
                </c:pt>
                <c:pt idx="36">
                  <c:v>2503.54949201304</c:v>
                </c:pt>
                <c:pt idx="37">
                  <c:v>382.16032122441521</c:v>
                </c:pt>
                <c:pt idx="38">
                  <c:v>1029.9745845216119</c:v>
                </c:pt>
                <c:pt idx="39">
                  <c:v>4058.0445738417047</c:v>
                </c:pt>
                <c:pt idx="40">
                  <c:v>645.76568165011747</c:v>
                </c:pt>
                <c:pt idx="41">
                  <c:v>4861.6775099465985</c:v>
                </c:pt>
                <c:pt idx="42">
                  <c:v>2744.1244787409628</c:v>
                </c:pt>
                <c:pt idx="43">
                  <c:v>13421.655415568401</c:v>
                </c:pt>
                <c:pt idx="44">
                  <c:v>5724.8248612014613</c:v>
                </c:pt>
                <c:pt idx="45">
                  <c:v>91.701082599519296</c:v>
                </c:pt>
                <c:pt idx="46">
                  <c:v>29980.155472954604</c:v>
                </c:pt>
                <c:pt idx="47">
                  <c:v>762.54084228448619</c:v>
                </c:pt>
                <c:pt idx="48">
                  <c:v>4656.5512300499568</c:v>
                </c:pt>
                <c:pt idx="49">
                  <c:v>2769.8823219872975</c:v>
                </c:pt>
                <c:pt idx="50">
                  <c:v>1462.3202101726695</c:v>
                </c:pt>
                <c:pt idx="51">
                  <c:v>1509.5810200876842</c:v>
                </c:pt>
                <c:pt idx="52">
                  <c:v>2204.1620784339921</c:v>
                </c:pt>
                <c:pt idx="53">
                  <c:v>2398.4932954697579</c:v>
                </c:pt>
                <c:pt idx="54">
                  <c:v>179.31160493794971</c:v>
                </c:pt>
                <c:pt idx="55">
                  <c:v>4143.9302686540905</c:v>
                </c:pt>
                <c:pt idx="56">
                  <c:v>123.88690666545753</c:v>
                </c:pt>
                <c:pt idx="57">
                  <c:v>2074.9288095605302</c:v>
                </c:pt>
                <c:pt idx="58">
                  <c:v>23529.538458378953</c:v>
                </c:pt>
                <c:pt idx="59">
                  <c:v>21774.944729266364</c:v>
                </c:pt>
                <c:pt idx="60">
                  <c:v>4135.2540603347634</c:v>
                </c:pt>
                <c:pt idx="61">
                  <c:v>637.10427126204593</c:v>
                </c:pt>
                <c:pt idx="62">
                  <c:v>691.99770519198455</c:v>
                </c:pt>
                <c:pt idx="63">
                  <c:v>22945.708850150691</c:v>
                </c:pt>
                <c:pt idx="64">
                  <c:v>264.69269877701703</c:v>
                </c:pt>
                <c:pt idx="65">
                  <c:v>11396.232616202407</c:v>
                </c:pt>
                <c:pt idx="66">
                  <c:v>5149.1473618097589</c:v>
                </c:pt>
                <c:pt idx="67">
                  <c:v>1721.7289801539575</c:v>
                </c:pt>
                <c:pt idx="68">
                  <c:v>342.47851954307919</c:v>
                </c:pt>
                <c:pt idx="69">
                  <c:v>169.20960278392837</c:v>
                </c:pt>
                <c:pt idx="70">
                  <c:v>957.28097545326114</c:v>
                </c:pt>
                <c:pt idx="71">
                  <c:v>427.18627698532379</c:v>
                </c:pt>
                <c:pt idx="72">
                  <c:v>1139.5191555791178</c:v>
                </c:pt>
                <c:pt idx="73">
                  <c:v>4542.7207200800303</c:v>
                </c:pt>
                <c:pt idx="74">
                  <c:v>30928.675641685204</c:v>
                </c:pt>
                <c:pt idx="75">
                  <c:v>455.44377318325513</c:v>
                </c:pt>
                <c:pt idx="76">
                  <c:v>789.80588010320935</c:v>
                </c:pt>
                <c:pt idx="77">
                  <c:v>1536.7151927336456</c:v>
                </c:pt>
                <c:pt idx="78">
                  <c:v>1086.3802890813915</c:v>
                </c:pt>
                <c:pt idx="79">
                  <c:v>25610.441102352546</c:v>
                </c:pt>
                <c:pt idx="80">
                  <c:v>19859.302147082522</c:v>
                </c:pt>
                <c:pt idx="81">
                  <c:v>19388.278750800535</c:v>
                </c:pt>
                <c:pt idx="82">
                  <c:v>3479.0567543913708</c:v>
                </c:pt>
                <c:pt idx="83">
                  <c:v>37291.706158044806</c:v>
                </c:pt>
                <c:pt idx="84">
                  <c:v>1764.4137813702255</c:v>
                </c:pt>
                <c:pt idx="85">
                  <c:v>1229.0009584450054</c:v>
                </c:pt>
                <c:pt idx="86">
                  <c:v>406.11570553351066</c:v>
                </c:pt>
                <c:pt idx="87">
                  <c:v>824.27184215178283</c:v>
                </c:pt>
                <c:pt idx="88">
                  <c:v>19786.695037786554</c:v>
                </c:pt>
                <c:pt idx="89">
                  <c:v>279.62027499226787</c:v>
                </c:pt>
                <c:pt idx="90">
                  <c:v>321.28948405848172</c:v>
                </c:pt>
                <c:pt idx="91">
                  <c:v>3300.9346563048607</c:v>
                </c:pt>
                <c:pt idx="92">
                  <c:v>5334.8802435739835</c:v>
                </c:pt>
                <c:pt idx="93">
                  <c:v>415.46721571168661</c:v>
                </c:pt>
                <c:pt idx="94">
                  <c:v>182.94277345524918</c:v>
                </c:pt>
                <c:pt idx="95">
                  <c:v>6548.5682738871601</c:v>
                </c:pt>
                <c:pt idx="96">
                  <c:v>3267.3474426323946</c:v>
                </c:pt>
                <c:pt idx="97">
                  <c:v>46453.245778644916</c:v>
                </c:pt>
                <c:pt idx="98">
                  <c:v>246.28264096587367</c:v>
                </c:pt>
                <c:pt idx="99">
                  <c:v>153.9996380907447</c:v>
                </c:pt>
                <c:pt idx="100">
                  <c:v>4004.5571912747491</c:v>
                </c:pt>
                <c:pt idx="101">
                  <c:v>2289.0874024652576</c:v>
                </c:pt>
                <c:pt idx="102">
                  <c:v>236.09611014733315</c:v>
                </c:pt>
                <c:pt idx="103">
                  <c:v>10377.037318248616</c:v>
                </c:pt>
                <c:pt idx="104">
                  <c:v>2126.8328715446601</c:v>
                </c:pt>
                <c:pt idx="105">
                  <c:v>477.69870452112724</c:v>
                </c:pt>
                <c:pt idx="106">
                  <c:v>3861.0385424077667</c:v>
                </c:pt>
                <c:pt idx="107">
                  <c:v>5597.4413401419006</c:v>
                </c:pt>
                <c:pt idx="108">
                  <c:v>2170.960838111263</c:v>
                </c:pt>
                <c:pt idx="109">
                  <c:v>82537.446469444607</c:v>
                </c:pt>
                <c:pt idx="110">
                  <c:v>474.20603366218575</c:v>
                </c:pt>
                <c:pt idx="111">
                  <c:v>1610.4156381913492</c:v>
                </c:pt>
                <c:pt idx="112">
                  <c:v>1275.88034551999</c:v>
                </c:pt>
                <c:pt idx="113">
                  <c:v>235.83830608830863</c:v>
                </c:pt>
                <c:pt idx="114">
                  <c:v>2059.3756132762778</c:v>
                </c:pt>
                <c:pt idx="115">
                  <c:v>236.98284428664536</c:v>
                </c:pt>
                <c:pt idx="116">
                  <c:v>24179.731407438598</c:v>
                </c:pt>
                <c:pt idx="117">
                  <c:v>13379.440827387774</c:v>
                </c:pt>
                <c:pt idx="118">
                  <c:v>1001.2564419097761</c:v>
                </c:pt>
                <c:pt idx="119">
                  <c:v>163.640109769687</c:v>
                </c:pt>
                <c:pt idx="120">
                  <c:v>374.2242385154197</c:v>
                </c:pt>
                <c:pt idx="121">
                  <c:v>37472.671674319601</c:v>
                </c:pt>
                <c:pt idx="122">
                  <c:v>9061.6024602897342</c:v>
                </c:pt>
                <c:pt idx="123">
                  <c:v>514.15796047880872</c:v>
                </c:pt>
                <c:pt idx="124">
                  <c:v>3803.9984129956279</c:v>
                </c:pt>
                <c:pt idx="125">
                  <c:v>654.61985698252215</c:v>
                </c:pt>
                <c:pt idx="126">
                  <c:v>1531.8889015658742</c:v>
                </c:pt>
                <c:pt idx="127">
                  <c:v>2049.6240903114485</c:v>
                </c:pt>
                <c:pt idx="128">
                  <c:v>1043.4561026962785</c:v>
                </c:pt>
                <c:pt idx="129">
                  <c:v>4454.0802196318955</c:v>
                </c:pt>
                <c:pt idx="130">
                  <c:v>11470.897921103837</c:v>
                </c:pt>
                <c:pt idx="131">
                  <c:v>29914.264776665957</c:v>
                </c:pt>
                <c:pt idx="132">
                  <c:v>354.00166803161954</c:v>
                </c:pt>
                <c:pt idx="133">
                  <c:v>1650.9684210345324</c:v>
                </c:pt>
                <c:pt idx="134">
                  <c:v>1775.1412907960209</c:v>
                </c:pt>
                <c:pt idx="135">
                  <c:v>206.64907132382316</c:v>
                </c:pt>
                <c:pt idx="136">
                  <c:v>9146.4727392203167</c:v>
                </c:pt>
                <c:pt idx="137">
                  <c:v>4870.7396888487065</c:v>
                </c:pt>
                <c:pt idx="138">
                  <c:v>3683.5779186125324</c:v>
                </c:pt>
                <c:pt idx="139">
                  <c:v>1372.7363925190703</c:v>
                </c:pt>
                <c:pt idx="140">
                  <c:v>28696.19349678326</c:v>
                </c:pt>
                <c:pt idx="141">
                  <c:v>550.17144715294648</c:v>
                </c:pt>
                <c:pt idx="142">
                  <c:v>9354.4679242155926</c:v>
                </c:pt>
                <c:pt idx="143">
                  <c:v>474.52415775888375</c:v>
                </c:pt>
                <c:pt idx="144">
                  <c:v>809.27507943042963</c:v>
                </c:pt>
                <c:pt idx="145">
                  <c:v>7578.8289461916129</c:v>
                </c:pt>
                <c:pt idx="146">
                  <c:v>153.60176991034686</c:v>
                </c:pt>
                <c:pt idx="147">
                  <c:v>23814.556614022691</c:v>
                </c:pt>
                <c:pt idx="148">
                  <c:v>5330.4016218874895</c:v>
                </c:pt>
                <c:pt idx="149">
                  <c:v>10045.360076644314</c:v>
                </c:pt>
                <c:pt idx="150">
                  <c:v>1055.2103557133435</c:v>
                </c:pt>
                <c:pt idx="151">
                  <c:v>3019.9463672175821</c:v>
                </c:pt>
                <c:pt idx="152">
                  <c:v>14413.788872415951</c:v>
                </c:pt>
                <c:pt idx="153">
                  <c:v>854.92672515526408</c:v>
                </c:pt>
                <c:pt idx="154">
                  <c:v>356.495270299541</c:v>
                </c:pt>
                <c:pt idx="155">
                  <c:v>1911.7753170055878</c:v>
                </c:pt>
                <c:pt idx="156">
                  <c:v>1433.1753891771355</c:v>
                </c:pt>
                <c:pt idx="157">
                  <c:v>27869.377603201607</c:v>
                </c:pt>
                <c:pt idx="158">
                  <c:v>35639.478857550101</c:v>
                </c:pt>
                <c:pt idx="159">
                  <c:v>1180.4806898260283</c:v>
                </c:pt>
                <c:pt idx="160">
                  <c:v>139.10914155899619</c:v>
                </c:pt>
                <c:pt idx="161">
                  <c:v>1968.5369910020293</c:v>
                </c:pt>
                <c:pt idx="162">
                  <c:v>1747.8842650517854</c:v>
                </c:pt>
                <c:pt idx="163">
                  <c:v>370.4376248411113</c:v>
                </c:pt>
                <c:pt idx="164">
                  <c:v>266.0464528582005</c:v>
                </c:pt>
                <c:pt idx="165">
                  <c:v>1925.4737393980713</c:v>
                </c:pt>
                <c:pt idx="166">
                  <c:v>6430.9497849715808</c:v>
                </c:pt>
                <c:pt idx="167">
                  <c:v>2245.3350590283453</c:v>
                </c:pt>
                <c:pt idx="168">
                  <c:v>4219.5443370666489</c:v>
                </c:pt>
                <c:pt idx="169">
                  <c:v>645.27710146967638</c:v>
                </c:pt>
                <c:pt idx="170">
                  <c:v>1458.9496250347574</c:v>
                </c:pt>
                <c:pt idx="171">
                  <c:v>255.12185784619658</c:v>
                </c:pt>
                <c:pt idx="172">
                  <c:v>635.70896815850392</c:v>
                </c:pt>
                <c:pt idx="173">
                  <c:v>34476.285423019486</c:v>
                </c:pt>
                <c:pt idx="174">
                  <c:v>25057.613530497005</c:v>
                </c:pt>
                <c:pt idx="175">
                  <c:v>308.14409232575298</c:v>
                </c:pt>
                <c:pt idx="176">
                  <c:v>35081.923084361508</c:v>
                </c:pt>
                <c:pt idx="177">
                  <c:v>6872.7336858242816</c:v>
                </c:pt>
                <c:pt idx="178">
                  <c:v>558.22114397778694</c:v>
                </c:pt>
                <c:pt idx="179">
                  <c:v>1469.8888621448732</c:v>
                </c:pt>
                <c:pt idx="180">
                  <c:v>4799.6460179995383</c:v>
                </c:pt>
                <c:pt idx="181">
                  <c:v>401.54780212788745</c:v>
                </c:pt>
                <c:pt idx="182">
                  <c:v>549.93990167200548</c:v>
                </c:pt>
                <c:pt idx="183">
                  <c:v>322.10255120017871</c:v>
                </c:pt>
                <c:pt idx="184">
                  <c:v>535.04029143289415</c:v>
                </c:pt>
              </c:numCache>
            </c:numRef>
          </c:xVal>
          <c:yVal>
            <c:numRef>
              <c:f>Sheet1!$D$7:$D$199</c:f>
              <c:numCache>
                <c:formatCode>0.0</c:formatCode>
                <c:ptCount val="185"/>
                <c:pt idx="0">
                  <c:v>64.5</c:v>
                </c:pt>
                <c:pt idx="1">
                  <c:v>18.600000000000001</c:v>
                </c:pt>
                <c:pt idx="2">
                  <c:v>15.7</c:v>
                </c:pt>
                <c:pt idx="3">
                  <c:v>0</c:v>
                </c:pt>
                <c:pt idx="4">
                  <c:v>64.3</c:v>
                </c:pt>
                <c:pt idx="5">
                  <c:v>7.4</c:v>
                </c:pt>
                <c:pt idx="6">
                  <c:v>14.3</c:v>
                </c:pt>
                <c:pt idx="7">
                  <c:v>0.6</c:v>
                </c:pt>
                <c:pt idx="9">
                  <c:v>0</c:v>
                </c:pt>
                <c:pt idx="10">
                  <c:v>32.1</c:v>
                </c:pt>
                <c:pt idx="11">
                  <c:v>0</c:v>
                </c:pt>
                <c:pt idx="12">
                  <c:v>0</c:v>
                </c:pt>
                <c:pt idx="13">
                  <c:v>21.7</c:v>
                </c:pt>
                <c:pt idx="14">
                  <c:v>6.5</c:v>
                </c:pt>
                <c:pt idx="15">
                  <c:v>17.399999999999999</c:v>
                </c:pt>
                <c:pt idx="16">
                  <c:v>0</c:v>
                </c:pt>
                <c:pt idx="17">
                  <c:v>11.7</c:v>
                </c:pt>
                <c:pt idx="18">
                  <c:v>70.7</c:v>
                </c:pt>
                <c:pt idx="19">
                  <c:v>22</c:v>
                </c:pt>
                <c:pt idx="20">
                  <c:v>21.8</c:v>
                </c:pt>
                <c:pt idx="21">
                  <c:v>13.2</c:v>
                </c:pt>
                <c:pt idx="22">
                  <c:v>26.1</c:v>
                </c:pt>
                <c:pt idx="23">
                  <c:v>13.3</c:v>
                </c:pt>
                <c:pt idx="25">
                  <c:v>18.3</c:v>
                </c:pt>
                <c:pt idx="26">
                  <c:v>54.3</c:v>
                </c:pt>
                <c:pt idx="27">
                  <c:v>27.9</c:v>
                </c:pt>
                <c:pt idx="28">
                  <c:v>22.3</c:v>
                </c:pt>
                <c:pt idx="29">
                  <c:v>38.799999999999997</c:v>
                </c:pt>
                <c:pt idx="31">
                  <c:v>2</c:v>
                </c:pt>
                <c:pt idx="32">
                  <c:v>68.2</c:v>
                </c:pt>
                <c:pt idx="33">
                  <c:v>50.1</c:v>
                </c:pt>
                <c:pt idx="34">
                  <c:v>7.9</c:v>
                </c:pt>
                <c:pt idx="35">
                  <c:v>9.3000000000000007</c:v>
                </c:pt>
                <c:pt idx="36">
                  <c:v>5.9</c:v>
                </c:pt>
                <c:pt idx="37">
                  <c:v>21.5</c:v>
                </c:pt>
                <c:pt idx="38">
                  <c:v>24.6</c:v>
                </c:pt>
                <c:pt idx="39">
                  <c:v>8.8000000000000007</c:v>
                </c:pt>
                <c:pt idx="40">
                  <c:v>57.3</c:v>
                </c:pt>
                <c:pt idx="41">
                  <c:v>9.1999999999999993</c:v>
                </c:pt>
                <c:pt idx="42">
                  <c:v>3.6</c:v>
                </c:pt>
                <c:pt idx="43">
                  <c:v>0</c:v>
                </c:pt>
                <c:pt idx="44">
                  <c:v>5.8</c:v>
                </c:pt>
                <c:pt idx="45">
                  <c:v>61.1</c:v>
                </c:pt>
                <c:pt idx="46">
                  <c:v>0</c:v>
                </c:pt>
                <c:pt idx="47">
                  <c:v>35.200000000000003</c:v>
                </c:pt>
                <c:pt idx="48">
                  <c:v>4.2</c:v>
                </c:pt>
                <c:pt idx="49">
                  <c:v>13.7</c:v>
                </c:pt>
                <c:pt idx="50">
                  <c:v>14.7</c:v>
                </c:pt>
                <c:pt idx="51">
                  <c:v>11.9</c:v>
                </c:pt>
                <c:pt idx="52">
                  <c:v>14.6</c:v>
                </c:pt>
                <c:pt idx="53">
                  <c:v>13.9</c:v>
                </c:pt>
                <c:pt idx="54">
                  <c:v>21.4</c:v>
                </c:pt>
                <c:pt idx="55">
                  <c:v>8.6999999999999993</c:v>
                </c:pt>
                <c:pt idx="56">
                  <c:v>46.1</c:v>
                </c:pt>
                <c:pt idx="57">
                  <c:v>13.6</c:v>
                </c:pt>
                <c:pt idx="58">
                  <c:v>0</c:v>
                </c:pt>
                <c:pt idx="59">
                  <c:v>0</c:v>
                </c:pt>
                <c:pt idx="60">
                  <c:v>16.899999999999999</c:v>
                </c:pt>
                <c:pt idx="61">
                  <c:v>64</c:v>
                </c:pt>
                <c:pt idx="62">
                  <c:v>30.9</c:v>
                </c:pt>
                <c:pt idx="63">
                  <c:v>0</c:v>
                </c:pt>
                <c:pt idx="64">
                  <c:v>75.8</c:v>
                </c:pt>
                <c:pt idx="65">
                  <c:v>0</c:v>
                </c:pt>
                <c:pt idx="66">
                  <c:v>14.1</c:v>
                </c:pt>
                <c:pt idx="67">
                  <c:v>15.8</c:v>
                </c:pt>
                <c:pt idx="68">
                  <c:v>45.8</c:v>
                </c:pt>
                <c:pt idx="69">
                  <c:v>54.7</c:v>
                </c:pt>
                <c:pt idx="70">
                  <c:v>4.0999999999999996</c:v>
                </c:pt>
                <c:pt idx="71">
                  <c:v>32</c:v>
                </c:pt>
                <c:pt idx="72">
                  <c:v>13.8</c:v>
                </c:pt>
                <c:pt idx="73">
                  <c:v>7</c:v>
                </c:pt>
                <c:pt idx="74">
                  <c:v>0</c:v>
                </c:pt>
                <c:pt idx="75">
                  <c:v>62</c:v>
                </c:pt>
                <c:pt idx="76">
                  <c:v>19.600000000000001</c:v>
                </c:pt>
                <c:pt idx="77">
                  <c:v>0.5</c:v>
                </c:pt>
                <c:pt idx="78">
                  <c:v>29.8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29.4</c:v>
                </c:pt>
                <c:pt idx="83">
                  <c:v>0</c:v>
                </c:pt>
                <c:pt idx="84">
                  <c:v>15.1</c:v>
                </c:pt>
                <c:pt idx="85">
                  <c:v>27.1</c:v>
                </c:pt>
                <c:pt idx="86">
                  <c:v>84.4</c:v>
                </c:pt>
                <c:pt idx="87">
                  <c:v>21.8</c:v>
                </c:pt>
                <c:pt idx="88">
                  <c:v>0</c:v>
                </c:pt>
                <c:pt idx="89">
                  <c:v>26.3</c:v>
                </c:pt>
                <c:pt idx="90">
                  <c:v>44.7</c:v>
                </c:pt>
                <c:pt idx="91">
                  <c:v>13</c:v>
                </c:pt>
                <c:pt idx="92">
                  <c:v>11</c:v>
                </c:pt>
                <c:pt idx="93">
                  <c:v>32.700000000000003</c:v>
                </c:pt>
                <c:pt idx="94">
                  <c:v>52.9</c:v>
                </c:pt>
                <c:pt idx="95">
                  <c:v>8</c:v>
                </c:pt>
                <c:pt idx="96">
                  <c:v>11.1</c:v>
                </c:pt>
                <c:pt idx="97">
                  <c:v>0</c:v>
                </c:pt>
                <c:pt idx="98">
                  <c:v>42.1</c:v>
                </c:pt>
                <c:pt idx="99">
                  <c:v>59.2</c:v>
                </c:pt>
                <c:pt idx="100">
                  <c:v>3.5</c:v>
                </c:pt>
                <c:pt idx="101">
                  <c:v>9.4</c:v>
                </c:pt>
                <c:pt idx="102">
                  <c:v>58.6</c:v>
                </c:pt>
                <c:pt idx="103">
                  <c:v>4</c:v>
                </c:pt>
                <c:pt idx="104">
                  <c:v>60.7</c:v>
                </c:pt>
                <c:pt idx="105">
                  <c:v>47.7</c:v>
                </c:pt>
                <c:pt idx="106">
                  <c:v>9.1999999999999993</c:v>
                </c:pt>
                <c:pt idx="107">
                  <c:v>26.8</c:v>
                </c:pt>
                <c:pt idx="108">
                  <c:v>54.2</c:v>
                </c:pt>
                <c:pt idx="109">
                  <c:v>0</c:v>
                </c:pt>
                <c:pt idx="110">
                  <c:v>19.8</c:v>
                </c:pt>
                <c:pt idx="111">
                  <c:v>17.2</c:v>
                </c:pt>
                <c:pt idx="112">
                  <c:v>40.4</c:v>
                </c:pt>
                <c:pt idx="113">
                  <c:v>68.8</c:v>
                </c:pt>
                <c:pt idx="114">
                  <c:v>17.5</c:v>
                </c:pt>
                <c:pt idx="115">
                  <c:v>32.299999999999997</c:v>
                </c:pt>
                <c:pt idx="116">
                  <c:v>0</c:v>
                </c:pt>
                <c:pt idx="117">
                  <c:v>0</c:v>
                </c:pt>
                <c:pt idx="118">
                  <c:v>3.1</c:v>
                </c:pt>
                <c:pt idx="119">
                  <c:v>67</c:v>
                </c:pt>
                <c:pt idx="120">
                  <c:v>29.5</c:v>
                </c:pt>
                <c:pt idx="121">
                  <c:v>0</c:v>
                </c:pt>
                <c:pt idx="122">
                  <c:v>5.5</c:v>
                </c:pt>
                <c:pt idx="123">
                  <c:v>12.5</c:v>
                </c:pt>
                <c:pt idx="124">
                  <c:v>9.4</c:v>
                </c:pt>
                <c:pt idx="125">
                  <c:v>11.1</c:v>
                </c:pt>
                <c:pt idx="126">
                  <c:v>14.1</c:v>
                </c:pt>
                <c:pt idx="127">
                  <c:v>14.9</c:v>
                </c:pt>
                <c:pt idx="128">
                  <c:v>40.1</c:v>
                </c:pt>
                <c:pt idx="129">
                  <c:v>9.3000000000000007</c:v>
                </c:pt>
                <c:pt idx="130">
                  <c:v>0</c:v>
                </c:pt>
                <c:pt idx="131">
                  <c:v>0</c:v>
                </c:pt>
                <c:pt idx="132">
                  <c:v>25.6</c:v>
                </c:pt>
                <c:pt idx="133">
                  <c:v>16.3</c:v>
                </c:pt>
                <c:pt idx="134">
                  <c:v>14.1</c:v>
                </c:pt>
                <c:pt idx="135">
                  <c:v>6.4</c:v>
                </c:pt>
                <c:pt idx="136">
                  <c:v>7.1</c:v>
                </c:pt>
                <c:pt idx="137">
                  <c:v>11.3</c:v>
                </c:pt>
                <c:pt idx="138">
                  <c:v>2.1</c:v>
                </c:pt>
                <c:pt idx="139">
                  <c:v>16.100000000000001</c:v>
                </c:pt>
                <c:pt idx="140">
                  <c:v>0</c:v>
                </c:pt>
                <c:pt idx="141">
                  <c:v>95.6</c:v>
                </c:pt>
                <c:pt idx="142">
                  <c:v>3.6</c:v>
                </c:pt>
                <c:pt idx="143">
                  <c:v>37</c:v>
                </c:pt>
                <c:pt idx="144">
                  <c:v>17.2</c:v>
                </c:pt>
                <c:pt idx="145">
                  <c:v>8</c:v>
                </c:pt>
                <c:pt idx="146">
                  <c:v>74.8</c:v>
                </c:pt>
                <c:pt idx="147">
                  <c:v>0</c:v>
                </c:pt>
                <c:pt idx="148">
                  <c:v>8.3000000000000007</c:v>
                </c:pt>
                <c:pt idx="149">
                  <c:v>0</c:v>
                </c:pt>
                <c:pt idx="150">
                  <c:v>13.1</c:v>
                </c:pt>
                <c:pt idx="151">
                  <c:v>16.899999999999999</c:v>
                </c:pt>
                <c:pt idx="152">
                  <c:v>0</c:v>
                </c:pt>
                <c:pt idx="153">
                  <c:v>35.299999999999997</c:v>
                </c:pt>
                <c:pt idx="154">
                  <c:v>27.8</c:v>
                </c:pt>
                <c:pt idx="155">
                  <c:v>18</c:v>
                </c:pt>
                <c:pt idx="156">
                  <c:v>44.6</c:v>
                </c:pt>
                <c:pt idx="157">
                  <c:v>0</c:v>
                </c:pt>
                <c:pt idx="158">
                  <c:v>0</c:v>
                </c:pt>
                <c:pt idx="159">
                  <c:v>12.1</c:v>
                </c:pt>
                <c:pt idx="160">
                  <c:v>26.8</c:v>
                </c:pt>
                <c:pt idx="161">
                  <c:v>15.7</c:v>
                </c:pt>
                <c:pt idx="162">
                  <c:v>29.7</c:v>
                </c:pt>
                <c:pt idx="163">
                  <c:v>45.8</c:v>
                </c:pt>
                <c:pt idx="164">
                  <c:v>35</c:v>
                </c:pt>
                <c:pt idx="165">
                  <c:v>17</c:v>
                </c:pt>
                <c:pt idx="166">
                  <c:v>7.2</c:v>
                </c:pt>
                <c:pt idx="167">
                  <c:v>14.6</c:v>
                </c:pt>
                <c:pt idx="168">
                  <c:v>12.4</c:v>
                </c:pt>
                <c:pt idx="169">
                  <c:v>28</c:v>
                </c:pt>
                <c:pt idx="170">
                  <c:v>21.8</c:v>
                </c:pt>
                <c:pt idx="171">
                  <c:v>27.9</c:v>
                </c:pt>
                <c:pt idx="172">
                  <c:v>23.8</c:v>
                </c:pt>
                <c:pt idx="173">
                  <c:v>0</c:v>
                </c:pt>
                <c:pt idx="174">
                  <c:v>0</c:v>
                </c:pt>
                <c:pt idx="175">
                  <c:v>24.2</c:v>
                </c:pt>
                <c:pt idx="176">
                  <c:v>0</c:v>
                </c:pt>
                <c:pt idx="177">
                  <c:v>11.9</c:v>
                </c:pt>
                <c:pt idx="178">
                  <c:v>53.1</c:v>
                </c:pt>
                <c:pt idx="179">
                  <c:v>16.100000000000001</c:v>
                </c:pt>
                <c:pt idx="180">
                  <c:v>9.4</c:v>
                </c:pt>
                <c:pt idx="181">
                  <c:v>12</c:v>
                </c:pt>
                <c:pt idx="182">
                  <c:v>27</c:v>
                </c:pt>
                <c:pt idx="183">
                  <c:v>54.1</c:v>
                </c:pt>
                <c:pt idx="184">
                  <c:v>35.799999999999997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950-450D-A2E6-490DB586F6B4}"/>
            </c:ext>
          </c:extLst>
        </c:ser>
        <c:ser>
          <c:idx val="3"/>
          <c:order val="2"/>
          <c:tx>
            <c:v>Inadequate Zinc</c:v>
          </c:tx>
          <c:spPr>
            <a:ln w="47625">
              <a:noFill/>
            </a:ln>
          </c:spPr>
          <c:marker>
            <c:symbol val="x"/>
            <c:size val="2"/>
          </c:marker>
          <c:trendline>
            <c:spPr>
              <a:ln w="19050" cmpd="sng">
                <a:solidFill>
                  <a:srgbClr val="AC2C23"/>
                </a:solidFill>
                <a:prstDash val="lgDash"/>
              </a:ln>
            </c:spPr>
            <c:trendlineType val="log"/>
            <c:dispRSqr val="0"/>
            <c:dispEq val="0"/>
          </c:trendline>
          <c:xVal>
            <c:numRef>
              <c:f>Sheet1!$B$7:$B$199</c:f>
              <c:numCache>
                <c:formatCode>0.0</c:formatCode>
                <c:ptCount val="185"/>
                <c:pt idx="1">
                  <c:v>1115.4939161021757</c:v>
                </c:pt>
                <c:pt idx="2">
                  <c:v>1727.3332508825058</c:v>
                </c:pt>
                <c:pt idx="3">
                  <c:v>17334.275670002535</c:v>
                </c:pt>
                <c:pt idx="4">
                  <c:v>655.62949462636379</c:v>
                </c:pt>
                <c:pt idx="5">
                  <c:v>10144.413138111635</c:v>
                </c:pt>
                <c:pt idx="6">
                  <c:v>7701.3585347797789</c:v>
                </c:pt>
                <c:pt idx="7">
                  <c:v>621.42482631894711</c:v>
                </c:pt>
                <c:pt idx="8">
                  <c:v>21708.037255559808</c:v>
                </c:pt>
                <c:pt idx="9">
                  <c:v>23974.183069069648</c:v>
                </c:pt>
                <c:pt idx="10">
                  <c:v>655.09743260258597</c:v>
                </c:pt>
                <c:pt idx="11">
                  <c:v>21250.581846392553</c:v>
                </c:pt>
                <c:pt idx="12">
                  <c:v>11927.90437885708</c:v>
                </c:pt>
                <c:pt idx="13">
                  <c:v>355.97343412050435</c:v>
                </c:pt>
                <c:pt idx="14">
                  <c:v>9576.8930274336617</c:v>
                </c:pt>
                <c:pt idx="15">
                  <c:v>1273.0491239487046</c:v>
                </c:pt>
                <c:pt idx="16">
                  <c:v>22697.012303303494</c:v>
                </c:pt>
                <c:pt idx="17">
                  <c:v>3486.1643181075169</c:v>
                </c:pt>
                <c:pt idx="18">
                  <c:v>339.47302569331862</c:v>
                </c:pt>
                <c:pt idx="19">
                  <c:v>778.16644542427025</c:v>
                </c:pt>
                <c:pt idx="20">
                  <c:v>988.5332917367449</c:v>
                </c:pt>
                <c:pt idx="21">
                  <c:v>1435.9576858009696</c:v>
                </c:pt>
                <c:pt idx="22">
                  <c:v>3208.7700409464942</c:v>
                </c:pt>
                <c:pt idx="23">
                  <c:v>3694.4626683280476</c:v>
                </c:pt>
                <c:pt idx="24">
                  <c:v>18086.60407251765</c:v>
                </c:pt>
                <c:pt idx="25">
                  <c:v>1579.3482395579799</c:v>
                </c:pt>
                <c:pt idx="26">
                  <c:v>224.92864708940937</c:v>
                </c:pt>
                <c:pt idx="27">
                  <c:v>130.42384846232511</c:v>
                </c:pt>
                <c:pt idx="28">
                  <c:v>298.9503625029252</c:v>
                </c:pt>
                <c:pt idx="29">
                  <c:v>583.09485918194264</c:v>
                </c:pt>
                <c:pt idx="30">
                  <c:v>23559.503689759153</c:v>
                </c:pt>
                <c:pt idx="31">
                  <c:v>1218.7960306795621</c:v>
                </c:pt>
                <c:pt idx="32">
                  <c:v>251.32540894948193</c:v>
                </c:pt>
                <c:pt idx="33">
                  <c:v>166.85134525466518</c:v>
                </c:pt>
                <c:pt idx="34">
                  <c:v>5133.077311162845</c:v>
                </c:pt>
                <c:pt idx="35">
                  <c:v>949.17806208299191</c:v>
                </c:pt>
                <c:pt idx="36">
                  <c:v>2503.54949201304</c:v>
                </c:pt>
                <c:pt idx="37">
                  <c:v>382.16032122441521</c:v>
                </c:pt>
                <c:pt idx="38">
                  <c:v>1029.9745845216119</c:v>
                </c:pt>
                <c:pt idx="39">
                  <c:v>4058.0445738417047</c:v>
                </c:pt>
                <c:pt idx="40">
                  <c:v>645.76568165011747</c:v>
                </c:pt>
                <c:pt idx="41">
                  <c:v>4861.6775099465985</c:v>
                </c:pt>
                <c:pt idx="42">
                  <c:v>2744.1244787409628</c:v>
                </c:pt>
                <c:pt idx="43">
                  <c:v>13421.655415568401</c:v>
                </c:pt>
                <c:pt idx="44">
                  <c:v>5724.8248612014613</c:v>
                </c:pt>
                <c:pt idx="45">
                  <c:v>91.701082599519296</c:v>
                </c:pt>
                <c:pt idx="46">
                  <c:v>29980.155472954604</c:v>
                </c:pt>
                <c:pt idx="47">
                  <c:v>762.54084228448619</c:v>
                </c:pt>
                <c:pt idx="48">
                  <c:v>4656.5512300499568</c:v>
                </c:pt>
                <c:pt idx="49">
                  <c:v>2769.8823219872975</c:v>
                </c:pt>
                <c:pt idx="50">
                  <c:v>1462.3202101726695</c:v>
                </c:pt>
                <c:pt idx="51">
                  <c:v>1509.5810200876842</c:v>
                </c:pt>
                <c:pt idx="52">
                  <c:v>2204.1620784339921</c:v>
                </c:pt>
                <c:pt idx="53">
                  <c:v>2398.4932954697579</c:v>
                </c:pt>
                <c:pt idx="54">
                  <c:v>179.31160493794971</c:v>
                </c:pt>
                <c:pt idx="55">
                  <c:v>4143.9302686540905</c:v>
                </c:pt>
                <c:pt idx="56">
                  <c:v>123.88690666545753</c:v>
                </c:pt>
                <c:pt idx="57">
                  <c:v>2074.9288095605302</c:v>
                </c:pt>
                <c:pt idx="58">
                  <c:v>23529.538458378953</c:v>
                </c:pt>
                <c:pt idx="59">
                  <c:v>21774.944729266364</c:v>
                </c:pt>
                <c:pt idx="60">
                  <c:v>4135.2540603347634</c:v>
                </c:pt>
                <c:pt idx="61">
                  <c:v>637.10427126204593</c:v>
                </c:pt>
                <c:pt idx="62">
                  <c:v>691.99770519198455</c:v>
                </c:pt>
                <c:pt idx="63">
                  <c:v>22945.708850150691</c:v>
                </c:pt>
                <c:pt idx="64">
                  <c:v>264.69269877701703</c:v>
                </c:pt>
                <c:pt idx="65">
                  <c:v>11396.232616202407</c:v>
                </c:pt>
                <c:pt idx="66">
                  <c:v>5149.1473618097589</c:v>
                </c:pt>
                <c:pt idx="67">
                  <c:v>1721.7289801539575</c:v>
                </c:pt>
                <c:pt idx="68">
                  <c:v>342.47851954307919</c:v>
                </c:pt>
                <c:pt idx="69">
                  <c:v>169.20960278392837</c:v>
                </c:pt>
                <c:pt idx="70">
                  <c:v>957.28097545326114</c:v>
                </c:pt>
                <c:pt idx="71">
                  <c:v>427.18627698532379</c:v>
                </c:pt>
                <c:pt idx="72">
                  <c:v>1139.5191555791178</c:v>
                </c:pt>
                <c:pt idx="73">
                  <c:v>4542.7207200800303</c:v>
                </c:pt>
                <c:pt idx="74">
                  <c:v>30928.675641685204</c:v>
                </c:pt>
                <c:pt idx="75">
                  <c:v>455.44377318325513</c:v>
                </c:pt>
                <c:pt idx="76">
                  <c:v>789.80588010320935</c:v>
                </c:pt>
                <c:pt idx="77">
                  <c:v>1536.7151927336456</c:v>
                </c:pt>
                <c:pt idx="78">
                  <c:v>1086.3802890813915</c:v>
                </c:pt>
                <c:pt idx="79">
                  <c:v>25610.441102352546</c:v>
                </c:pt>
                <c:pt idx="80">
                  <c:v>19859.302147082522</c:v>
                </c:pt>
                <c:pt idx="81">
                  <c:v>19388.278750800535</c:v>
                </c:pt>
                <c:pt idx="82">
                  <c:v>3479.0567543913708</c:v>
                </c:pt>
                <c:pt idx="83">
                  <c:v>37291.706158044806</c:v>
                </c:pt>
                <c:pt idx="84">
                  <c:v>1764.4137813702255</c:v>
                </c:pt>
                <c:pt idx="85">
                  <c:v>1229.0009584450054</c:v>
                </c:pt>
                <c:pt idx="86">
                  <c:v>406.11570553351066</c:v>
                </c:pt>
                <c:pt idx="87">
                  <c:v>824.27184215178283</c:v>
                </c:pt>
                <c:pt idx="88">
                  <c:v>19786.695037786554</c:v>
                </c:pt>
                <c:pt idx="89">
                  <c:v>279.62027499226787</c:v>
                </c:pt>
                <c:pt idx="90">
                  <c:v>321.28948405848172</c:v>
                </c:pt>
                <c:pt idx="91">
                  <c:v>3300.9346563048607</c:v>
                </c:pt>
                <c:pt idx="92">
                  <c:v>5334.8802435739835</c:v>
                </c:pt>
                <c:pt idx="93">
                  <c:v>415.46721571168661</c:v>
                </c:pt>
                <c:pt idx="94">
                  <c:v>182.94277345524918</c:v>
                </c:pt>
                <c:pt idx="95">
                  <c:v>6548.5682738871601</c:v>
                </c:pt>
                <c:pt idx="96">
                  <c:v>3267.3474426323946</c:v>
                </c:pt>
                <c:pt idx="97">
                  <c:v>46453.245778644916</c:v>
                </c:pt>
                <c:pt idx="98">
                  <c:v>246.28264096587367</c:v>
                </c:pt>
                <c:pt idx="99">
                  <c:v>153.9996380907447</c:v>
                </c:pt>
                <c:pt idx="100">
                  <c:v>4004.5571912747491</c:v>
                </c:pt>
                <c:pt idx="101">
                  <c:v>2289.0874024652576</c:v>
                </c:pt>
                <c:pt idx="102">
                  <c:v>236.09611014733315</c:v>
                </c:pt>
                <c:pt idx="103">
                  <c:v>10377.037318248616</c:v>
                </c:pt>
                <c:pt idx="104">
                  <c:v>2126.8328715446601</c:v>
                </c:pt>
                <c:pt idx="105">
                  <c:v>477.69870452112724</c:v>
                </c:pt>
                <c:pt idx="106">
                  <c:v>3861.0385424077667</c:v>
                </c:pt>
                <c:pt idx="107">
                  <c:v>5597.4413401419006</c:v>
                </c:pt>
                <c:pt idx="108">
                  <c:v>2170.960838111263</c:v>
                </c:pt>
                <c:pt idx="109">
                  <c:v>82537.446469444607</c:v>
                </c:pt>
                <c:pt idx="110">
                  <c:v>474.20603366218575</c:v>
                </c:pt>
                <c:pt idx="111">
                  <c:v>1610.4156381913492</c:v>
                </c:pt>
                <c:pt idx="112">
                  <c:v>1275.88034551999</c:v>
                </c:pt>
                <c:pt idx="113">
                  <c:v>235.83830608830863</c:v>
                </c:pt>
                <c:pt idx="114">
                  <c:v>2059.3756132762778</c:v>
                </c:pt>
                <c:pt idx="115">
                  <c:v>236.98284428664536</c:v>
                </c:pt>
                <c:pt idx="116">
                  <c:v>24179.731407438598</c:v>
                </c:pt>
                <c:pt idx="117">
                  <c:v>13379.440827387774</c:v>
                </c:pt>
                <c:pt idx="118">
                  <c:v>1001.2564419097761</c:v>
                </c:pt>
                <c:pt idx="119">
                  <c:v>163.640109769687</c:v>
                </c:pt>
                <c:pt idx="120">
                  <c:v>374.2242385154197</c:v>
                </c:pt>
                <c:pt idx="121">
                  <c:v>37472.671674319601</c:v>
                </c:pt>
                <c:pt idx="122">
                  <c:v>9061.6024602897342</c:v>
                </c:pt>
                <c:pt idx="123">
                  <c:v>514.15796047880872</c:v>
                </c:pt>
                <c:pt idx="124">
                  <c:v>3803.9984129956279</c:v>
                </c:pt>
                <c:pt idx="125">
                  <c:v>654.61985698252215</c:v>
                </c:pt>
                <c:pt idx="126">
                  <c:v>1531.8889015658742</c:v>
                </c:pt>
                <c:pt idx="127">
                  <c:v>2049.6240903114485</c:v>
                </c:pt>
                <c:pt idx="128">
                  <c:v>1043.4561026962785</c:v>
                </c:pt>
                <c:pt idx="129">
                  <c:v>4454.0802196318955</c:v>
                </c:pt>
                <c:pt idx="130">
                  <c:v>11470.897921103837</c:v>
                </c:pt>
                <c:pt idx="131">
                  <c:v>29914.264776665957</c:v>
                </c:pt>
                <c:pt idx="132">
                  <c:v>354.00166803161954</c:v>
                </c:pt>
                <c:pt idx="133">
                  <c:v>1650.9684210345324</c:v>
                </c:pt>
                <c:pt idx="134">
                  <c:v>1775.1412907960209</c:v>
                </c:pt>
                <c:pt idx="135">
                  <c:v>206.64907132382316</c:v>
                </c:pt>
                <c:pt idx="136">
                  <c:v>9146.4727392203167</c:v>
                </c:pt>
                <c:pt idx="137">
                  <c:v>4870.7396888487065</c:v>
                </c:pt>
                <c:pt idx="138">
                  <c:v>3683.5779186125324</c:v>
                </c:pt>
                <c:pt idx="139">
                  <c:v>1372.7363925190703</c:v>
                </c:pt>
                <c:pt idx="140">
                  <c:v>28696.19349678326</c:v>
                </c:pt>
                <c:pt idx="141">
                  <c:v>550.17144715294648</c:v>
                </c:pt>
                <c:pt idx="142">
                  <c:v>9354.4679242155926</c:v>
                </c:pt>
                <c:pt idx="143">
                  <c:v>474.52415775888375</c:v>
                </c:pt>
                <c:pt idx="144">
                  <c:v>809.27507943042963</c:v>
                </c:pt>
                <c:pt idx="145">
                  <c:v>7578.8289461916129</c:v>
                </c:pt>
                <c:pt idx="146">
                  <c:v>153.60176991034686</c:v>
                </c:pt>
                <c:pt idx="147">
                  <c:v>23814.556614022691</c:v>
                </c:pt>
                <c:pt idx="148">
                  <c:v>5330.4016218874895</c:v>
                </c:pt>
                <c:pt idx="149">
                  <c:v>10045.360076644314</c:v>
                </c:pt>
                <c:pt idx="150">
                  <c:v>1055.2103557133435</c:v>
                </c:pt>
                <c:pt idx="151">
                  <c:v>3019.9463672175821</c:v>
                </c:pt>
                <c:pt idx="152">
                  <c:v>14413.788872415951</c:v>
                </c:pt>
                <c:pt idx="153">
                  <c:v>854.92672515526408</c:v>
                </c:pt>
                <c:pt idx="154">
                  <c:v>356.495270299541</c:v>
                </c:pt>
                <c:pt idx="155">
                  <c:v>1911.7753170055878</c:v>
                </c:pt>
                <c:pt idx="156">
                  <c:v>1433.1753891771355</c:v>
                </c:pt>
                <c:pt idx="157">
                  <c:v>27869.377603201607</c:v>
                </c:pt>
                <c:pt idx="158">
                  <c:v>35639.478857550101</c:v>
                </c:pt>
                <c:pt idx="159">
                  <c:v>1180.4806898260283</c:v>
                </c:pt>
                <c:pt idx="160">
                  <c:v>139.10914155899619</c:v>
                </c:pt>
                <c:pt idx="161">
                  <c:v>1968.5369910020293</c:v>
                </c:pt>
                <c:pt idx="162">
                  <c:v>1747.8842650517854</c:v>
                </c:pt>
                <c:pt idx="163">
                  <c:v>370.4376248411113</c:v>
                </c:pt>
                <c:pt idx="164">
                  <c:v>266.0464528582005</c:v>
                </c:pt>
                <c:pt idx="165">
                  <c:v>1925.4737393980713</c:v>
                </c:pt>
                <c:pt idx="166">
                  <c:v>6430.9497849715808</c:v>
                </c:pt>
                <c:pt idx="167">
                  <c:v>2245.3350590283453</c:v>
                </c:pt>
                <c:pt idx="168">
                  <c:v>4219.5443370666489</c:v>
                </c:pt>
                <c:pt idx="169">
                  <c:v>645.27710146967638</c:v>
                </c:pt>
                <c:pt idx="170">
                  <c:v>1458.9496250347574</c:v>
                </c:pt>
                <c:pt idx="171">
                  <c:v>255.12185784619658</c:v>
                </c:pt>
                <c:pt idx="172">
                  <c:v>635.70896815850392</c:v>
                </c:pt>
                <c:pt idx="173">
                  <c:v>34476.285423019486</c:v>
                </c:pt>
                <c:pt idx="174">
                  <c:v>25057.613530497005</c:v>
                </c:pt>
                <c:pt idx="175">
                  <c:v>308.14409232575298</c:v>
                </c:pt>
                <c:pt idx="176">
                  <c:v>35081.923084361508</c:v>
                </c:pt>
                <c:pt idx="177">
                  <c:v>6872.7336858242816</c:v>
                </c:pt>
                <c:pt idx="178">
                  <c:v>558.22114397778694</c:v>
                </c:pt>
                <c:pt idx="179">
                  <c:v>1469.8888621448732</c:v>
                </c:pt>
                <c:pt idx="180">
                  <c:v>4799.6460179995383</c:v>
                </c:pt>
                <c:pt idx="181">
                  <c:v>401.54780212788745</c:v>
                </c:pt>
                <c:pt idx="182">
                  <c:v>549.93990167200548</c:v>
                </c:pt>
                <c:pt idx="183">
                  <c:v>322.10255120017871</c:v>
                </c:pt>
                <c:pt idx="184">
                  <c:v>535.04029143289415</c:v>
                </c:pt>
              </c:numCache>
            </c:numRef>
          </c:xVal>
          <c:yVal>
            <c:numRef>
              <c:f>Sheet1!$E$7:$E$199</c:f>
              <c:numCache>
                <c:formatCode>0.0</c:formatCode>
                <c:ptCount val="185"/>
                <c:pt idx="0">
                  <c:v>16.399999999999999</c:v>
                </c:pt>
                <c:pt idx="1">
                  <c:v>13.4</c:v>
                </c:pt>
                <c:pt idx="2">
                  <c:v>6.6</c:v>
                </c:pt>
                <c:pt idx="4">
                  <c:v>46</c:v>
                </c:pt>
                <c:pt idx="5">
                  <c:v>10</c:v>
                </c:pt>
                <c:pt idx="6">
                  <c:v>3.2</c:v>
                </c:pt>
                <c:pt idx="7">
                  <c:v>49.4</c:v>
                </c:pt>
                <c:pt idx="8">
                  <c:v>5.0999999999999996</c:v>
                </c:pt>
                <c:pt idx="9">
                  <c:v>8.4</c:v>
                </c:pt>
                <c:pt idx="10">
                  <c:v>47.5</c:v>
                </c:pt>
                <c:pt idx="11">
                  <c:v>10.4</c:v>
                </c:pt>
                <c:pt idx="13">
                  <c:v>50.4</c:v>
                </c:pt>
                <c:pt idx="14">
                  <c:v>13.3</c:v>
                </c:pt>
                <c:pt idx="15">
                  <c:v>5.8</c:v>
                </c:pt>
                <c:pt idx="16">
                  <c:v>10.9</c:v>
                </c:pt>
                <c:pt idx="17">
                  <c:v>22.2</c:v>
                </c:pt>
                <c:pt idx="18">
                  <c:v>16.5</c:v>
                </c:pt>
                <c:pt idx="19">
                  <c:v>4.0999999999999996</c:v>
                </c:pt>
                <c:pt idx="20">
                  <c:v>22.6</c:v>
                </c:pt>
                <c:pt idx="21">
                  <c:v>30.4</c:v>
                </c:pt>
                <c:pt idx="22">
                  <c:v>17.100000000000001</c:v>
                </c:pt>
                <c:pt idx="23">
                  <c:v>20.3</c:v>
                </c:pt>
                <c:pt idx="24">
                  <c:v>12.8</c:v>
                </c:pt>
                <c:pt idx="25">
                  <c:v>18.600000000000001</c:v>
                </c:pt>
                <c:pt idx="26">
                  <c:v>13.3</c:v>
                </c:pt>
                <c:pt idx="27">
                  <c:v>46.5</c:v>
                </c:pt>
                <c:pt idx="28">
                  <c:v>43.6</c:v>
                </c:pt>
                <c:pt idx="29">
                  <c:v>27.7</c:v>
                </c:pt>
                <c:pt idx="30">
                  <c:v>13.3</c:v>
                </c:pt>
                <c:pt idx="31">
                  <c:v>16.2</c:v>
                </c:pt>
                <c:pt idx="32">
                  <c:v>22.7</c:v>
                </c:pt>
                <c:pt idx="33">
                  <c:v>21.1</c:v>
                </c:pt>
                <c:pt idx="34">
                  <c:v>12.5</c:v>
                </c:pt>
                <c:pt idx="35">
                  <c:v>14.1</c:v>
                </c:pt>
                <c:pt idx="36">
                  <c:v>27.4</c:v>
                </c:pt>
                <c:pt idx="37">
                  <c:v>49.9</c:v>
                </c:pt>
                <c:pt idx="38">
                  <c:v>42.9</c:v>
                </c:pt>
                <c:pt idx="39">
                  <c:v>29</c:v>
                </c:pt>
                <c:pt idx="40">
                  <c:v>20.8</c:v>
                </c:pt>
                <c:pt idx="41">
                  <c:v>37</c:v>
                </c:pt>
                <c:pt idx="42">
                  <c:v>49.3</c:v>
                </c:pt>
                <c:pt idx="43">
                  <c:v>6.2</c:v>
                </c:pt>
                <c:pt idx="44">
                  <c:v>12.3</c:v>
                </c:pt>
                <c:pt idx="45">
                  <c:v>57.5</c:v>
                </c:pt>
                <c:pt idx="46">
                  <c:v>9.1999999999999993</c:v>
                </c:pt>
                <c:pt idx="47">
                  <c:v>37.299999999999997</c:v>
                </c:pt>
                <c:pt idx="48">
                  <c:v>7.4</c:v>
                </c:pt>
                <c:pt idx="49">
                  <c:v>44.7</c:v>
                </c:pt>
                <c:pt idx="50">
                  <c:v>29.6</c:v>
                </c:pt>
                <c:pt idx="51">
                  <c:v>8.6</c:v>
                </c:pt>
                <c:pt idx="52">
                  <c:v>41.7</c:v>
                </c:pt>
                <c:pt idx="54">
                  <c:v>32.4</c:v>
                </c:pt>
                <c:pt idx="55">
                  <c:v>8.4</c:v>
                </c:pt>
                <c:pt idx="56">
                  <c:v>21.7</c:v>
                </c:pt>
                <c:pt idx="57">
                  <c:v>15.2</c:v>
                </c:pt>
                <c:pt idx="58">
                  <c:v>5.7</c:v>
                </c:pt>
                <c:pt idx="59">
                  <c:v>4.2</c:v>
                </c:pt>
                <c:pt idx="60">
                  <c:v>18.600000000000001</c:v>
                </c:pt>
                <c:pt idx="61">
                  <c:v>36.1</c:v>
                </c:pt>
                <c:pt idx="62">
                  <c:v>47.3</c:v>
                </c:pt>
                <c:pt idx="63">
                  <c:v>12.5</c:v>
                </c:pt>
                <c:pt idx="64">
                  <c:v>21</c:v>
                </c:pt>
                <c:pt idx="65">
                  <c:v>10.8</c:v>
                </c:pt>
                <c:pt idx="66">
                  <c:v>15.2</c:v>
                </c:pt>
                <c:pt idx="67">
                  <c:v>48.3</c:v>
                </c:pt>
                <c:pt idx="68">
                  <c:v>33.9</c:v>
                </c:pt>
                <c:pt idx="69">
                  <c:v>29</c:v>
                </c:pt>
                <c:pt idx="70">
                  <c:v>31.9</c:v>
                </c:pt>
                <c:pt idx="71">
                  <c:v>55.6</c:v>
                </c:pt>
                <c:pt idx="72">
                  <c:v>44.3</c:v>
                </c:pt>
                <c:pt idx="73">
                  <c:v>14.7</c:v>
                </c:pt>
                <c:pt idx="74">
                  <c:v>3.1</c:v>
                </c:pt>
                <c:pt idx="75">
                  <c:v>25.9</c:v>
                </c:pt>
                <c:pt idx="76">
                  <c:v>34.4</c:v>
                </c:pt>
                <c:pt idx="77">
                  <c:v>6.7</c:v>
                </c:pt>
                <c:pt idx="78">
                  <c:v>18.5</c:v>
                </c:pt>
                <c:pt idx="79">
                  <c:v>5.2</c:v>
                </c:pt>
                <c:pt idx="80">
                  <c:v>12.2</c:v>
                </c:pt>
                <c:pt idx="81">
                  <c:v>9.1</c:v>
                </c:pt>
                <c:pt idx="82">
                  <c:v>22.6</c:v>
                </c:pt>
                <c:pt idx="83">
                  <c:v>23.5</c:v>
                </c:pt>
                <c:pt idx="84">
                  <c:v>8.3000000000000007</c:v>
                </c:pt>
                <c:pt idx="85">
                  <c:v>9.6</c:v>
                </c:pt>
                <c:pt idx="86">
                  <c:v>32.9</c:v>
                </c:pt>
                <c:pt idx="87">
                  <c:v>33.700000000000003</c:v>
                </c:pt>
                <c:pt idx="88">
                  <c:v>4.2</c:v>
                </c:pt>
                <c:pt idx="89">
                  <c:v>13.8</c:v>
                </c:pt>
                <c:pt idx="90">
                  <c:v>35.700000000000003</c:v>
                </c:pt>
                <c:pt idx="91">
                  <c:v>10.7</c:v>
                </c:pt>
                <c:pt idx="92">
                  <c:v>8</c:v>
                </c:pt>
                <c:pt idx="93">
                  <c:v>31.2</c:v>
                </c:pt>
                <c:pt idx="94">
                  <c:v>59.2</c:v>
                </c:pt>
                <c:pt idx="95">
                  <c:v>5.2</c:v>
                </c:pt>
                <c:pt idx="96">
                  <c:v>8.9</c:v>
                </c:pt>
                <c:pt idx="97">
                  <c:v>31.5</c:v>
                </c:pt>
                <c:pt idx="98">
                  <c:v>32.9</c:v>
                </c:pt>
                <c:pt idx="99">
                  <c:v>34.200000000000003</c:v>
                </c:pt>
                <c:pt idx="100">
                  <c:v>14.1</c:v>
                </c:pt>
                <c:pt idx="101">
                  <c:v>13.7</c:v>
                </c:pt>
                <c:pt idx="102">
                  <c:v>11.1</c:v>
                </c:pt>
                <c:pt idx="103">
                  <c:v>10.6</c:v>
                </c:pt>
                <c:pt idx="105">
                  <c:v>14</c:v>
                </c:pt>
                <c:pt idx="106">
                  <c:v>29.5</c:v>
                </c:pt>
                <c:pt idx="107">
                  <c:v>20.2</c:v>
                </c:pt>
                <c:pt idx="110">
                  <c:v>1.6</c:v>
                </c:pt>
                <c:pt idx="112">
                  <c:v>7.6</c:v>
                </c:pt>
                <c:pt idx="113">
                  <c:v>60.5</c:v>
                </c:pt>
                <c:pt idx="114">
                  <c:v>14.2</c:v>
                </c:pt>
                <c:pt idx="115">
                  <c:v>21.3</c:v>
                </c:pt>
                <c:pt idx="116">
                  <c:v>7.3</c:v>
                </c:pt>
                <c:pt idx="117">
                  <c:v>4.5999999999999996</c:v>
                </c:pt>
                <c:pt idx="118">
                  <c:v>49.7</c:v>
                </c:pt>
                <c:pt idx="119">
                  <c:v>9.4</c:v>
                </c:pt>
                <c:pt idx="120">
                  <c:v>12.8</c:v>
                </c:pt>
                <c:pt idx="121">
                  <c:v>8</c:v>
                </c:pt>
                <c:pt idx="123">
                  <c:v>11.1</c:v>
                </c:pt>
                <c:pt idx="124">
                  <c:v>33</c:v>
                </c:pt>
                <c:pt idx="125">
                  <c:v>14.6</c:v>
                </c:pt>
                <c:pt idx="126">
                  <c:v>13.4</c:v>
                </c:pt>
                <c:pt idx="127">
                  <c:v>41.6</c:v>
                </c:pt>
                <c:pt idx="128">
                  <c:v>31.9</c:v>
                </c:pt>
                <c:pt idx="129">
                  <c:v>9.5</c:v>
                </c:pt>
                <c:pt idx="130">
                  <c:v>9.9</c:v>
                </c:pt>
                <c:pt idx="132">
                  <c:v>30.8</c:v>
                </c:pt>
                <c:pt idx="133">
                  <c:v>18.3</c:v>
                </c:pt>
                <c:pt idx="134">
                  <c:v>11.7</c:v>
                </c:pt>
                <c:pt idx="135">
                  <c:v>39.799999999999997</c:v>
                </c:pt>
                <c:pt idx="136">
                  <c:v>11.5</c:v>
                </c:pt>
                <c:pt idx="137">
                  <c:v>7.8</c:v>
                </c:pt>
                <c:pt idx="138">
                  <c:v>20.7</c:v>
                </c:pt>
                <c:pt idx="141">
                  <c:v>36.700000000000003</c:v>
                </c:pt>
                <c:pt idx="142">
                  <c:v>9.4</c:v>
                </c:pt>
                <c:pt idx="143">
                  <c:v>25.3</c:v>
                </c:pt>
                <c:pt idx="145">
                  <c:v>18.8</c:v>
                </c:pt>
                <c:pt idx="146">
                  <c:v>56.7</c:v>
                </c:pt>
                <c:pt idx="148">
                  <c:v>16.399999999999999</c:v>
                </c:pt>
                <c:pt idx="149">
                  <c:v>12.5</c:v>
                </c:pt>
                <c:pt idx="150">
                  <c:v>22.8</c:v>
                </c:pt>
                <c:pt idx="151">
                  <c:v>19.7</c:v>
                </c:pt>
                <c:pt idx="152">
                  <c:v>9</c:v>
                </c:pt>
                <c:pt idx="153">
                  <c:v>44.7</c:v>
                </c:pt>
                <c:pt idx="154">
                  <c:v>10.8</c:v>
                </c:pt>
                <c:pt idx="155">
                  <c:v>30.2</c:v>
                </c:pt>
                <c:pt idx="156">
                  <c:v>20.5</c:v>
                </c:pt>
                <c:pt idx="157">
                  <c:v>11.3</c:v>
                </c:pt>
                <c:pt idx="158">
                  <c:v>7.6</c:v>
                </c:pt>
                <c:pt idx="159">
                  <c:v>6.5</c:v>
                </c:pt>
                <c:pt idx="160">
                  <c:v>66.8</c:v>
                </c:pt>
                <c:pt idx="161">
                  <c:v>41.6</c:v>
                </c:pt>
                <c:pt idx="162">
                  <c:v>11.3</c:v>
                </c:pt>
                <c:pt idx="164">
                  <c:v>22.9</c:v>
                </c:pt>
                <c:pt idx="166">
                  <c:v>36.9</c:v>
                </c:pt>
                <c:pt idx="167">
                  <c:v>6.8</c:v>
                </c:pt>
                <c:pt idx="168">
                  <c:v>22.2</c:v>
                </c:pt>
                <c:pt idx="169">
                  <c:v>24.2</c:v>
                </c:pt>
                <c:pt idx="171">
                  <c:v>23.8</c:v>
                </c:pt>
                <c:pt idx="172">
                  <c:v>15.8</c:v>
                </c:pt>
                <c:pt idx="173">
                  <c:v>7.5</c:v>
                </c:pt>
                <c:pt idx="174">
                  <c:v>8.6</c:v>
                </c:pt>
                <c:pt idx="175">
                  <c:v>22.9</c:v>
                </c:pt>
                <c:pt idx="176">
                  <c:v>9.1</c:v>
                </c:pt>
                <c:pt idx="177">
                  <c:v>4</c:v>
                </c:pt>
                <c:pt idx="178">
                  <c:v>24.4</c:v>
                </c:pt>
                <c:pt idx="179">
                  <c:v>18</c:v>
                </c:pt>
                <c:pt idx="180">
                  <c:v>41</c:v>
                </c:pt>
                <c:pt idx="181">
                  <c:v>27.8</c:v>
                </c:pt>
                <c:pt idx="182">
                  <c:v>13.1</c:v>
                </c:pt>
                <c:pt idx="183">
                  <c:v>38</c:v>
                </c:pt>
                <c:pt idx="184">
                  <c:v>43.4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950-450D-A2E6-490DB586F6B4}"/>
            </c:ext>
          </c:extLst>
        </c:ser>
        <c:ser>
          <c:idx val="4"/>
          <c:order val="3"/>
          <c:tx>
            <c:v>Goiter (Iodine)</c:v>
          </c:tx>
          <c:spPr>
            <a:ln w="47625">
              <a:noFill/>
            </a:ln>
          </c:spPr>
          <c:marker>
            <c:symbol val="dot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trendline>
            <c:spPr>
              <a:ln w="19050" cmpd="sng">
                <a:solidFill>
                  <a:srgbClr val="FF6600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Sheet1!$B$7:$B$199</c:f>
              <c:numCache>
                <c:formatCode>0.0</c:formatCode>
                <c:ptCount val="185"/>
                <c:pt idx="1">
                  <c:v>1115.4939161021757</c:v>
                </c:pt>
                <c:pt idx="2">
                  <c:v>1727.3332508825058</c:v>
                </c:pt>
                <c:pt idx="3">
                  <c:v>17334.275670002535</c:v>
                </c:pt>
                <c:pt idx="4">
                  <c:v>655.62949462636379</c:v>
                </c:pt>
                <c:pt idx="5">
                  <c:v>10144.413138111635</c:v>
                </c:pt>
                <c:pt idx="6">
                  <c:v>7701.3585347797789</c:v>
                </c:pt>
                <c:pt idx="7">
                  <c:v>621.42482631894711</c:v>
                </c:pt>
                <c:pt idx="8">
                  <c:v>21708.037255559808</c:v>
                </c:pt>
                <c:pt idx="9">
                  <c:v>23974.183069069648</c:v>
                </c:pt>
                <c:pt idx="10">
                  <c:v>655.09743260258597</c:v>
                </c:pt>
                <c:pt idx="11">
                  <c:v>21250.581846392553</c:v>
                </c:pt>
                <c:pt idx="12">
                  <c:v>11927.90437885708</c:v>
                </c:pt>
                <c:pt idx="13">
                  <c:v>355.97343412050435</c:v>
                </c:pt>
                <c:pt idx="14">
                  <c:v>9576.8930274336617</c:v>
                </c:pt>
                <c:pt idx="15">
                  <c:v>1273.0491239487046</c:v>
                </c:pt>
                <c:pt idx="16">
                  <c:v>22697.012303303494</c:v>
                </c:pt>
                <c:pt idx="17">
                  <c:v>3486.1643181075169</c:v>
                </c:pt>
                <c:pt idx="18">
                  <c:v>339.47302569331862</c:v>
                </c:pt>
                <c:pt idx="19">
                  <c:v>778.16644542427025</c:v>
                </c:pt>
                <c:pt idx="20">
                  <c:v>988.5332917367449</c:v>
                </c:pt>
                <c:pt idx="21">
                  <c:v>1435.9576858009696</c:v>
                </c:pt>
                <c:pt idx="22">
                  <c:v>3208.7700409464942</c:v>
                </c:pt>
                <c:pt idx="23">
                  <c:v>3694.4626683280476</c:v>
                </c:pt>
                <c:pt idx="24">
                  <c:v>18086.60407251765</c:v>
                </c:pt>
                <c:pt idx="25">
                  <c:v>1579.3482395579799</c:v>
                </c:pt>
                <c:pt idx="26">
                  <c:v>224.92864708940937</c:v>
                </c:pt>
                <c:pt idx="27">
                  <c:v>130.42384846232511</c:v>
                </c:pt>
                <c:pt idx="28">
                  <c:v>298.9503625029252</c:v>
                </c:pt>
                <c:pt idx="29">
                  <c:v>583.09485918194264</c:v>
                </c:pt>
                <c:pt idx="30">
                  <c:v>23559.503689759153</c:v>
                </c:pt>
                <c:pt idx="31">
                  <c:v>1218.7960306795621</c:v>
                </c:pt>
                <c:pt idx="32">
                  <c:v>251.32540894948193</c:v>
                </c:pt>
                <c:pt idx="33">
                  <c:v>166.85134525466518</c:v>
                </c:pt>
                <c:pt idx="34">
                  <c:v>5133.077311162845</c:v>
                </c:pt>
                <c:pt idx="35">
                  <c:v>949.17806208299191</c:v>
                </c:pt>
                <c:pt idx="36">
                  <c:v>2503.54949201304</c:v>
                </c:pt>
                <c:pt idx="37">
                  <c:v>382.16032122441521</c:v>
                </c:pt>
                <c:pt idx="38">
                  <c:v>1029.9745845216119</c:v>
                </c:pt>
                <c:pt idx="39">
                  <c:v>4058.0445738417047</c:v>
                </c:pt>
                <c:pt idx="40">
                  <c:v>645.76568165011747</c:v>
                </c:pt>
                <c:pt idx="41">
                  <c:v>4861.6775099465985</c:v>
                </c:pt>
                <c:pt idx="42">
                  <c:v>2744.1244787409628</c:v>
                </c:pt>
                <c:pt idx="43">
                  <c:v>13421.655415568401</c:v>
                </c:pt>
                <c:pt idx="44">
                  <c:v>5724.8248612014613</c:v>
                </c:pt>
                <c:pt idx="45">
                  <c:v>91.701082599519296</c:v>
                </c:pt>
                <c:pt idx="46">
                  <c:v>29980.155472954604</c:v>
                </c:pt>
                <c:pt idx="47">
                  <c:v>762.54084228448619</c:v>
                </c:pt>
                <c:pt idx="48">
                  <c:v>4656.5512300499568</c:v>
                </c:pt>
                <c:pt idx="49">
                  <c:v>2769.8823219872975</c:v>
                </c:pt>
                <c:pt idx="50">
                  <c:v>1462.3202101726695</c:v>
                </c:pt>
                <c:pt idx="51">
                  <c:v>1509.5810200876842</c:v>
                </c:pt>
                <c:pt idx="52">
                  <c:v>2204.1620784339921</c:v>
                </c:pt>
                <c:pt idx="53">
                  <c:v>2398.4932954697579</c:v>
                </c:pt>
                <c:pt idx="54">
                  <c:v>179.31160493794971</c:v>
                </c:pt>
                <c:pt idx="55">
                  <c:v>4143.9302686540905</c:v>
                </c:pt>
                <c:pt idx="56">
                  <c:v>123.88690666545753</c:v>
                </c:pt>
                <c:pt idx="57">
                  <c:v>2074.9288095605302</c:v>
                </c:pt>
                <c:pt idx="58">
                  <c:v>23529.538458378953</c:v>
                </c:pt>
                <c:pt idx="59">
                  <c:v>21774.944729266364</c:v>
                </c:pt>
                <c:pt idx="60">
                  <c:v>4135.2540603347634</c:v>
                </c:pt>
                <c:pt idx="61">
                  <c:v>637.10427126204593</c:v>
                </c:pt>
                <c:pt idx="62">
                  <c:v>691.99770519198455</c:v>
                </c:pt>
                <c:pt idx="63">
                  <c:v>22945.708850150691</c:v>
                </c:pt>
                <c:pt idx="64">
                  <c:v>264.69269877701703</c:v>
                </c:pt>
                <c:pt idx="65">
                  <c:v>11396.232616202407</c:v>
                </c:pt>
                <c:pt idx="66">
                  <c:v>5149.1473618097589</c:v>
                </c:pt>
                <c:pt idx="67">
                  <c:v>1721.7289801539575</c:v>
                </c:pt>
                <c:pt idx="68">
                  <c:v>342.47851954307919</c:v>
                </c:pt>
                <c:pt idx="69">
                  <c:v>169.20960278392837</c:v>
                </c:pt>
                <c:pt idx="70">
                  <c:v>957.28097545326114</c:v>
                </c:pt>
                <c:pt idx="71">
                  <c:v>427.18627698532379</c:v>
                </c:pt>
                <c:pt idx="72">
                  <c:v>1139.5191555791178</c:v>
                </c:pt>
                <c:pt idx="73">
                  <c:v>4542.7207200800303</c:v>
                </c:pt>
                <c:pt idx="74">
                  <c:v>30928.675641685204</c:v>
                </c:pt>
                <c:pt idx="75">
                  <c:v>455.44377318325513</c:v>
                </c:pt>
                <c:pt idx="76">
                  <c:v>789.80588010320935</c:v>
                </c:pt>
                <c:pt idx="77">
                  <c:v>1536.7151927336456</c:v>
                </c:pt>
                <c:pt idx="78">
                  <c:v>1086.3802890813915</c:v>
                </c:pt>
                <c:pt idx="79">
                  <c:v>25610.441102352546</c:v>
                </c:pt>
                <c:pt idx="80">
                  <c:v>19859.302147082522</c:v>
                </c:pt>
                <c:pt idx="81">
                  <c:v>19388.278750800535</c:v>
                </c:pt>
                <c:pt idx="82">
                  <c:v>3479.0567543913708</c:v>
                </c:pt>
                <c:pt idx="83">
                  <c:v>37291.706158044806</c:v>
                </c:pt>
                <c:pt idx="84">
                  <c:v>1764.4137813702255</c:v>
                </c:pt>
                <c:pt idx="85">
                  <c:v>1229.0009584450054</c:v>
                </c:pt>
                <c:pt idx="86">
                  <c:v>406.11570553351066</c:v>
                </c:pt>
                <c:pt idx="87">
                  <c:v>824.27184215178283</c:v>
                </c:pt>
                <c:pt idx="88">
                  <c:v>19786.695037786554</c:v>
                </c:pt>
                <c:pt idx="89">
                  <c:v>279.62027499226787</c:v>
                </c:pt>
                <c:pt idx="90">
                  <c:v>321.28948405848172</c:v>
                </c:pt>
                <c:pt idx="91">
                  <c:v>3300.9346563048607</c:v>
                </c:pt>
                <c:pt idx="92">
                  <c:v>5334.8802435739835</c:v>
                </c:pt>
                <c:pt idx="93">
                  <c:v>415.46721571168661</c:v>
                </c:pt>
                <c:pt idx="94">
                  <c:v>182.94277345524918</c:v>
                </c:pt>
                <c:pt idx="95">
                  <c:v>6548.5682738871601</c:v>
                </c:pt>
                <c:pt idx="96">
                  <c:v>3267.3474426323946</c:v>
                </c:pt>
                <c:pt idx="97">
                  <c:v>46453.245778644916</c:v>
                </c:pt>
                <c:pt idx="98">
                  <c:v>246.28264096587367</c:v>
                </c:pt>
                <c:pt idx="99">
                  <c:v>153.9996380907447</c:v>
                </c:pt>
                <c:pt idx="100">
                  <c:v>4004.5571912747491</c:v>
                </c:pt>
                <c:pt idx="101">
                  <c:v>2289.0874024652576</c:v>
                </c:pt>
                <c:pt idx="102">
                  <c:v>236.09611014733315</c:v>
                </c:pt>
                <c:pt idx="103">
                  <c:v>10377.037318248616</c:v>
                </c:pt>
                <c:pt idx="104">
                  <c:v>2126.8328715446601</c:v>
                </c:pt>
                <c:pt idx="105">
                  <c:v>477.69870452112724</c:v>
                </c:pt>
                <c:pt idx="106">
                  <c:v>3861.0385424077667</c:v>
                </c:pt>
                <c:pt idx="107">
                  <c:v>5597.4413401419006</c:v>
                </c:pt>
                <c:pt idx="108">
                  <c:v>2170.960838111263</c:v>
                </c:pt>
                <c:pt idx="109">
                  <c:v>82537.446469444607</c:v>
                </c:pt>
                <c:pt idx="110">
                  <c:v>474.20603366218575</c:v>
                </c:pt>
                <c:pt idx="111">
                  <c:v>1610.4156381913492</c:v>
                </c:pt>
                <c:pt idx="112">
                  <c:v>1275.88034551999</c:v>
                </c:pt>
                <c:pt idx="113">
                  <c:v>235.83830608830863</c:v>
                </c:pt>
                <c:pt idx="114">
                  <c:v>2059.3756132762778</c:v>
                </c:pt>
                <c:pt idx="115">
                  <c:v>236.98284428664536</c:v>
                </c:pt>
                <c:pt idx="116">
                  <c:v>24179.731407438598</c:v>
                </c:pt>
                <c:pt idx="117">
                  <c:v>13379.440827387774</c:v>
                </c:pt>
                <c:pt idx="118">
                  <c:v>1001.2564419097761</c:v>
                </c:pt>
                <c:pt idx="119">
                  <c:v>163.640109769687</c:v>
                </c:pt>
                <c:pt idx="120">
                  <c:v>374.2242385154197</c:v>
                </c:pt>
                <c:pt idx="121">
                  <c:v>37472.671674319601</c:v>
                </c:pt>
                <c:pt idx="122">
                  <c:v>9061.6024602897342</c:v>
                </c:pt>
                <c:pt idx="123">
                  <c:v>514.15796047880872</c:v>
                </c:pt>
                <c:pt idx="124">
                  <c:v>3803.9984129956279</c:v>
                </c:pt>
                <c:pt idx="125">
                  <c:v>654.61985698252215</c:v>
                </c:pt>
                <c:pt idx="126">
                  <c:v>1531.8889015658742</c:v>
                </c:pt>
                <c:pt idx="127">
                  <c:v>2049.6240903114485</c:v>
                </c:pt>
                <c:pt idx="128">
                  <c:v>1043.4561026962785</c:v>
                </c:pt>
                <c:pt idx="129">
                  <c:v>4454.0802196318955</c:v>
                </c:pt>
                <c:pt idx="130">
                  <c:v>11470.897921103837</c:v>
                </c:pt>
                <c:pt idx="131">
                  <c:v>29914.264776665957</c:v>
                </c:pt>
                <c:pt idx="132">
                  <c:v>354.00166803161954</c:v>
                </c:pt>
                <c:pt idx="133">
                  <c:v>1650.9684210345324</c:v>
                </c:pt>
                <c:pt idx="134">
                  <c:v>1775.1412907960209</c:v>
                </c:pt>
                <c:pt idx="135">
                  <c:v>206.64907132382316</c:v>
                </c:pt>
                <c:pt idx="136">
                  <c:v>9146.4727392203167</c:v>
                </c:pt>
                <c:pt idx="137">
                  <c:v>4870.7396888487065</c:v>
                </c:pt>
                <c:pt idx="138">
                  <c:v>3683.5779186125324</c:v>
                </c:pt>
                <c:pt idx="139">
                  <c:v>1372.7363925190703</c:v>
                </c:pt>
                <c:pt idx="140">
                  <c:v>28696.19349678326</c:v>
                </c:pt>
                <c:pt idx="141">
                  <c:v>550.17144715294648</c:v>
                </c:pt>
                <c:pt idx="142">
                  <c:v>9354.4679242155926</c:v>
                </c:pt>
                <c:pt idx="143">
                  <c:v>474.52415775888375</c:v>
                </c:pt>
                <c:pt idx="144">
                  <c:v>809.27507943042963</c:v>
                </c:pt>
                <c:pt idx="145">
                  <c:v>7578.8289461916129</c:v>
                </c:pt>
                <c:pt idx="146">
                  <c:v>153.60176991034686</c:v>
                </c:pt>
                <c:pt idx="147">
                  <c:v>23814.556614022691</c:v>
                </c:pt>
                <c:pt idx="148">
                  <c:v>5330.4016218874895</c:v>
                </c:pt>
                <c:pt idx="149">
                  <c:v>10045.360076644314</c:v>
                </c:pt>
                <c:pt idx="150">
                  <c:v>1055.2103557133435</c:v>
                </c:pt>
                <c:pt idx="151">
                  <c:v>3019.9463672175821</c:v>
                </c:pt>
                <c:pt idx="152">
                  <c:v>14413.788872415951</c:v>
                </c:pt>
                <c:pt idx="153">
                  <c:v>854.92672515526408</c:v>
                </c:pt>
                <c:pt idx="154">
                  <c:v>356.495270299541</c:v>
                </c:pt>
                <c:pt idx="155">
                  <c:v>1911.7753170055878</c:v>
                </c:pt>
                <c:pt idx="156">
                  <c:v>1433.1753891771355</c:v>
                </c:pt>
                <c:pt idx="157">
                  <c:v>27869.377603201607</c:v>
                </c:pt>
                <c:pt idx="158">
                  <c:v>35639.478857550101</c:v>
                </c:pt>
                <c:pt idx="159">
                  <c:v>1180.4806898260283</c:v>
                </c:pt>
                <c:pt idx="160">
                  <c:v>139.10914155899619</c:v>
                </c:pt>
                <c:pt idx="161">
                  <c:v>1968.5369910020293</c:v>
                </c:pt>
                <c:pt idx="162">
                  <c:v>1747.8842650517854</c:v>
                </c:pt>
                <c:pt idx="163">
                  <c:v>370.4376248411113</c:v>
                </c:pt>
                <c:pt idx="164">
                  <c:v>266.0464528582005</c:v>
                </c:pt>
                <c:pt idx="165">
                  <c:v>1925.4737393980713</c:v>
                </c:pt>
                <c:pt idx="166">
                  <c:v>6430.9497849715808</c:v>
                </c:pt>
                <c:pt idx="167">
                  <c:v>2245.3350590283453</c:v>
                </c:pt>
                <c:pt idx="168">
                  <c:v>4219.5443370666489</c:v>
                </c:pt>
                <c:pt idx="169">
                  <c:v>645.27710146967638</c:v>
                </c:pt>
                <c:pt idx="170">
                  <c:v>1458.9496250347574</c:v>
                </c:pt>
                <c:pt idx="171">
                  <c:v>255.12185784619658</c:v>
                </c:pt>
                <c:pt idx="172">
                  <c:v>635.70896815850392</c:v>
                </c:pt>
                <c:pt idx="173">
                  <c:v>34476.285423019486</c:v>
                </c:pt>
                <c:pt idx="174">
                  <c:v>25057.613530497005</c:v>
                </c:pt>
                <c:pt idx="175">
                  <c:v>308.14409232575298</c:v>
                </c:pt>
                <c:pt idx="176">
                  <c:v>35081.923084361508</c:v>
                </c:pt>
                <c:pt idx="177">
                  <c:v>6872.7336858242816</c:v>
                </c:pt>
                <c:pt idx="178">
                  <c:v>558.22114397778694</c:v>
                </c:pt>
                <c:pt idx="179">
                  <c:v>1469.8888621448732</c:v>
                </c:pt>
                <c:pt idx="180">
                  <c:v>4799.6460179995383</c:v>
                </c:pt>
                <c:pt idx="181">
                  <c:v>401.54780212788745</c:v>
                </c:pt>
                <c:pt idx="182">
                  <c:v>549.93990167200548</c:v>
                </c:pt>
                <c:pt idx="183">
                  <c:v>322.10255120017871</c:v>
                </c:pt>
                <c:pt idx="184">
                  <c:v>535.04029143289415</c:v>
                </c:pt>
              </c:numCache>
            </c:numRef>
          </c:xVal>
          <c:yVal>
            <c:numRef>
              <c:f>Sheet1!$F$7:$F$199</c:f>
              <c:numCache>
                <c:formatCode>General</c:formatCode>
                <c:ptCount val="185"/>
                <c:pt idx="2" formatCode="0.0">
                  <c:v>65</c:v>
                </c:pt>
                <c:pt idx="7" formatCode="0.0">
                  <c:v>30.2</c:v>
                </c:pt>
                <c:pt idx="8" formatCode="0.0">
                  <c:v>19.399999999999999</c:v>
                </c:pt>
                <c:pt idx="10" formatCode="0.0">
                  <c:v>11.1</c:v>
                </c:pt>
                <c:pt idx="12" formatCode="0.0">
                  <c:v>1.7</c:v>
                </c:pt>
                <c:pt idx="13" formatCode="0.0">
                  <c:v>49.9</c:v>
                </c:pt>
                <c:pt idx="15" formatCode="0.0">
                  <c:v>33.4</c:v>
                </c:pt>
                <c:pt idx="18" formatCode="0.0">
                  <c:v>19.600000000000001</c:v>
                </c:pt>
                <c:pt idx="19" formatCode="0.0">
                  <c:v>14</c:v>
                </c:pt>
                <c:pt idx="20" formatCode="0.0">
                  <c:v>4.5</c:v>
                </c:pt>
                <c:pt idx="21" formatCode="0.0">
                  <c:v>25.7</c:v>
                </c:pt>
                <c:pt idx="22" formatCode="0.0">
                  <c:v>16.5</c:v>
                </c:pt>
                <c:pt idx="23" formatCode="0.0">
                  <c:v>4</c:v>
                </c:pt>
                <c:pt idx="25" formatCode="0.0">
                  <c:v>27.4</c:v>
                </c:pt>
                <c:pt idx="26" formatCode="0.0">
                  <c:v>55.2</c:v>
                </c:pt>
                <c:pt idx="29" formatCode="0.0">
                  <c:v>10.3</c:v>
                </c:pt>
                <c:pt idx="31" formatCode="0.0">
                  <c:v>25.5</c:v>
                </c:pt>
                <c:pt idx="32" formatCode="0.0">
                  <c:v>60.9</c:v>
                </c:pt>
                <c:pt idx="33" formatCode="0.0">
                  <c:v>63</c:v>
                </c:pt>
                <c:pt idx="34" formatCode="0.0">
                  <c:v>6.4</c:v>
                </c:pt>
                <c:pt idx="35" formatCode="0.0">
                  <c:v>5.8</c:v>
                </c:pt>
                <c:pt idx="36" formatCode="0.0">
                  <c:v>6.5</c:v>
                </c:pt>
                <c:pt idx="40" formatCode="0.0">
                  <c:v>44.8</c:v>
                </c:pt>
                <c:pt idx="41" formatCode="0.0">
                  <c:v>16.100000000000001</c:v>
                </c:pt>
                <c:pt idx="45" formatCode="0.0">
                  <c:v>28.4</c:v>
                </c:pt>
                <c:pt idx="46" formatCode="0.0">
                  <c:v>12.1</c:v>
                </c:pt>
                <c:pt idx="49" formatCode="0.0">
                  <c:v>5.3</c:v>
                </c:pt>
                <c:pt idx="51" formatCode="0.0">
                  <c:v>21.4</c:v>
                </c:pt>
                <c:pt idx="54" formatCode="0.0">
                  <c:v>36.700000000000003</c:v>
                </c:pt>
                <c:pt idx="56" formatCode="0.0">
                  <c:v>53.3</c:v>
                </c:pt>
                <c:pt idx="59" formatCode="0.0">
                  <c:v>12.9</c:v>
                </c:pt>
                <c:pt idx="60" formatCode="0.0">
                  <c:v>17.100000000000001</c:v>
                </c:pt>
                <c:pt idx="61" formatCode="0.0">
                  <c:v>16.3</c:v>
                </c:pt>
                <c:pt idx="64" formatCode="0.0">
                  <c:v>23.8</c:v>
                </c:pt>
                <c:pt idx="68" formatCode="0.0">
                  <c:v>59</c:v>
                </c:pt>
                <c:pt idx="73" formatCode="0.0">
                  <c:v>11.6</c:v>
                </c:pt>
                <c:pt idx="75" formatCode="0.0">
                  <c:v>17.899999999999999</c:v>
                </c:pt>
                <c:pt idx="76" formatCode="0.0">
                  <c:v>9.8000000000000007</c:v>
                </c:pt>
                <c:pt idx="77" formatCode="0.0">
                  <c:v>54.6</c:v>
                </c:pt>
                <c:pt idx="81" formatCode="0.0">
                  <c:v>13.9</c:v>
                </c:pt>
                <c:pt idx="84" formatCode="0.0">
                  <c:v>33.5</c:v>
                </c:pt>
                <c:pt idx="85" formatCode="0.0">
                  <c:v>36.700000000000003</c:v>
                </c:pt>
                <c:pt idx="86" formatCode="0.0">
                  <c:v>15.5</c:v>
                </c:pt>
                <c:pt idx="89" formatCode="0.0">
                  <c:v>49.1</c:v>
                </c:pt>
                <c:pt idx="92" formatCode="0.0">
                  <c:v>25.7</c:v>
                </c:pt>
                <c:pt idx="93" formatCode="0.0">
                  <c:v>4.9000000000000004</c:v>
                </c:pt>
                <c:pt idx="100" formatCode="0.0">
                  <c:v>4</c:v>
                </c:pt>
                <c:pt idx="101" formatCode="0.0">
                  <c:v>23.6</c:v>
                </c:pt>
                <c:pt idx="105" formatCode="0.0">
                  <c:v>30.9</c:v>
                </c:pt>
                <c:pt idx="107" formatCode="0.0">
                  <c:v>10.4</c:v>
                </c:pt>
                <c:pt idx="110" formatCode="0.0">
                  <c:v>23</c:v>
                </c:pt>
                <c:pt idx="112" formatCode="0.0">
                  <c:v>22</c:v>
                </c:pt>
                <c:pt idx="113" formatCode="0.0">
                  <c:v>14.3</c:v>
                </c:pt>
                <c:pt idx="115" formatCode="0.0">
                  <c:v>40</c:v>
                </c:pt>
                <c:pt idx="116" formatCode="0.0">
                  <c:v>1.8</c:v>
                </c:pt>
                <c:pt idx="119" formatCode="0.0">
                  <c:v>35.799999999999997</c:v>
                </c:pt>
                <c:pt idx="120" formatCode="0.0">
                  <c:v>29.1</c:v>
                </c:pt>
                <c:pt idx="123" formatCode="0.0">
                  <c:v>84.9</c:v>
                </c:pt>
                <c:pt idx="124" formatCode="0.0">
                  <c:v>10.199999999999999</c:v>
                </c:pt>
                <c:pt idx="125" formatCode="0.0">
                  <c:v>4.5999999999999996</c:v>
                </c:pt>
                <c:pt idx="128" formatCode="0.0">
                  <c:v>5.4</c:v>
                </c:pt>
                <c:pt idx="132" formatCode="0.0">
                  <c:v>36.700000000000003</c:v>
                </c:pt>
                <c:pt idx="133" formatCode="0.0">
                  <c:v>12.8</c:v>
                </c:pt>
                <c:pt idx="135" formatCode="0.0">
                  <c:v>25.9</c:v>
                </c:pt>
                <c:pt idx="142" formatCode="0.0">
                  <c:v>24</c:v>
                </c:pt>
                <c:pt idx="143" formatCode="0.0">
                  <c:v>28.7</c:v>
                </c:pt>
                <c:pt idx="148" formatCode="0.0">
                  <c:v>4.4000000000000004</c:v>
                </c:pt>
                <c:pt idx="151" formatCode="0.0">
                  <c:v>40.9</c:v>
                </c:pt>
                <c:pt idx="152" formatCode="0.0">
                  <c:v>10.4</c:v>
                </c:pt>
                <c:pt idx="153" formatCode="0.0">
                  <c:v>20.9</c:v>
                </c:pt>
                <c:pt idx="154" formatCode="0.0">
                  <c:v>22</c:v>
                </c:pt>
                <c:pt idx="156" formatCode="0.0">
                  <c:v>5.4</c:v>
                </c:pt>
                <c:pt idx="158" formatCode="0.0">
                  <c:v>14.5</c:v>
                </c:pt>
                <c:pt idx="161" formatCode="0.0">
                  <c:v>2.2000000000000002</c:v>
                </c:pt>
                <c:pt idx="162" formatCode="0.0">
                  <c:v>5.8</c:v>
                </c:pt>
                <c:pt idx="164" formatCode="0.0">
                  <c:v>32.6</c:v>
                </c:pt>
                <c:pt idx="167" formatCode="0.0">
                  <c:v>36.299999999999997</c:v>
                </c:pt>
                <c:pt idx="168" formatCode="0.0">
                  <c:v>30.3</c:v>
                </c:pt>
                <c:pt idx="169" formatCode="0.0">
                  <c:v>25</c:v>
                </c:pt>
                <c:pt idx="171" formatCode="0.0">
                  <c:v>60.2</c:v>
                </c:pt>
                <c:pt idx="172" formatCode="0.0">
                  <c:v>55.6</c:v>
                </c:pt>
                <c:pt idx="175" formatCode="0.0">
                  <c:v>40.4</c:v>
                </c:pt>
                <c:pt idx="178" formatCode="0.0">
                  <c:v>73</c:v>
                </c:pt>
                <c:pt idx="181" formatCode="0.0">
                  <c:v>21.9</c:v>
                </c:pt>
                <c:pt idx="182" formatCode="0.0">
                  <c:v>16.8</c:v>
                </c:pt>
                <c:pt idx="183" formatCode="0.0">
                  <c:v>31.6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950-450D-A2E6-490DB586F6B4}"/>
            </c:ext>
          </c:extLst>
        </c:ser>
        <c:ser>
          <c:idx val="7"/>
          <c:order val="4"/>
          <c:tx>
            <c:v>Stunting</c:v>
          </c:tx>
          <c:spPr>
            <a:ln w="47625">
              <a:noFill/>
            </a:ln>
          </c:spPr>
          <c:marker>
            <c:symbol val="circle"/>
            <c:size val="2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trendline>
            <c:spPr>
              <a:ln w="19050" cap="rnd" cmpd="sng">
                <a:solidFill>
                  <a:srgbClr val="008000"/>
                </a:solidFill>
                <a:prstDash val="lgDash"/>
              </a:ln>
            </c:spPr>
            <c:trendlineType val="log"/>
            <c:dispRSqr val="0"/>
            <c:dispEq val="0"/>
          </c:trendline>
          <c:xVal>
            <c:numRef>
              <c:f>Sheet1!$I$7:$I$199</c:f>
              <c:numCache>
                <c:formatCode>General</c:formatCode>
                <c:ptCount val="185"/>
                <c:pt idx="0">
                  <c:v>1220</c:v>
                </c:pt>
                <c:pt idx="1">
                  <c:v>8610</c:v>
                </c:pt>
                <c:pt idx="2">
                  <c:v>7900</c:v>
                </c:pt>
                <c:pt idx="4">
                  <c:v>5020</c:v>
                </c:pt>
                <c:pt idx="5">
                  <c:v>20170</c:v>
                </c:pt>
                <c:pt idx="7">
                  <c:v>5580</c:v>
                </c:pt>
                <c:pt idx="8">
                  <c:v>38670</c:v>
                </c:pt>
                <c:pt idx="9">
                  <c:v>38510</c:v>
                </c:pt>
                <c:pt idx="10">
                  <c:v>8660</c:v>
                </c:pt>
                <c:pt idx="11">
                  <c:v>29030</c:v>
                </c:pt>
                <c:pt idx="12">
                  <c:v>20750</c:v>
                </c:pt>
                <c:pt idx="13">
                  <c:v>1670</c:v>
                </c:pt>
                <c:pt idx="14">
                  <c:v>23030</c:v>
                </c:pt>
                <c:pt idx="15">
                  <c:v>12410</c:v>
                </c:pt>
                <c:pt idx="16">
                  <c:v>36340</c:v>
                </c:pt>
                <c:pt idx="17">
                  <c:v>6700</c:v>
                </c:pt>
                <c:pt idx="18">
                  <c:v>1440</c:v>
                </c:pt>
                <c:pt idx="19">
                  <c:v>4840</c:v>
                </c:pt>
                <c:pt idx="20">
                  <c:v>4360</c:v>
                </c:pt>
                <c:pt idx="21">
                  <c:v>8640</c:v>
                </c:pt>
                <c:pt idx="22">
                  <c:v>13200</c:v>
                </c:pt>
                <c:pt idx="23">
                  <c:v>10150</c:v>
                </c:pt>
                <c:pt idx="24">
                  <c:v>49370</c:v>
                </c:pt>
                <c:pt idx="25">
                  <c:v>13150</c:v>
                </c:pt>
                <c:pt idx="26">
                  <c:v>1260</c:v>
                </c:pt>
                <c:pt idx="27">
                  <c:v>510</c:v>
                </c:pt>
                <c:pt idx="28">
                  <c:v>1940</c:v>
                </c:pt>
                <c:pt idx="29">
                  <c:v>2110</c:v>
                </c:pt>
                <c:pt idx="30">
                  <c:v>37210</c:v>
                </c:pt>
                <c:pt idx="31">
                  <c:v>3590</c:v>
                </c:pt>
                <c:pt idx="32">
                  <c:v>770</c:v>
                </c:pt>
                <c:pt idx="33">
                  <c:v>1210</c:v>
                </c:pt>
                <c:pt idx="34">
                  <c:v>15140</c:v>
                </c:pt>
                <c:pt idx="35">
                  <c:v>6810</c:v>
                </c:pt>
                <c:pt idx="36">
                  <c:v>8670</c:v>
                </c:pt>
                <c:pt idx="37">
                  <c:v>1160</c:v>
                </c:pt>
                <c:pt idx="38">
                  <c:v>2830</c:v>
                </c:pt>
                <c:pt idx="39">
                  <c:v>10720</c:v>
                </c:pt>
                <c:pt idx="40">
                  <c:v>1840</c:v>
                </c:pt>
                <c:pt idx="41">
                  <c:v>18540</c:v>
                </c:pt>
                <c:pt idx="43">
                  <c:v>30940</c:v>
                </c:pt>
                <c:pt idx="44">
                  <c:v>23940</c:v>
                </c:pt>
                <c:pt idx="45">
                  <c:v>180</c:v>
                </c:pt>
                <c:pt idx="46">
                  <c:v>38870</c:v>
                </c:pt>
                <c:pt idx="48">
                  <c:v>11620</c:v>
                </c:pt>
                <c:pt idx="49">
                  <c:v>8250</c:v>
                </c:pt>
                <c:pt idx="50">
                  <c:v>8140</c:v>
                </c:pt>
                <c:pt idx="51">
                  <c:v>6170</c:v>
                </c:pt>
                <c:pt idx="52">
                  <c:v>6290</c:v>
                </c:pt>
                <c:pt idx="53">
                  <c:v>20310</c:v>
                </c:pt>
                <c:pt idx="54">
                  <c:v>490</c:v>
                </c:pt>
                <c:pt idx="55">
                  <c:v>18850</c:v>
                </c:pt>
                <c:pt idx="56">
                  <c:v>910</c:v>
                </c:pt>
                <c:pt idx="57">
                  <c:v>4580</c:v>
                </c:pt>
                <c:pt idx="58">
                  <c:v>36110</c:v>
                </c:pt>
                <c:pt idx="59">
                  <c:v>34290</c:v>
                </c:pt>
                <c:pt idx="60">
                  <c:v>12350</c:v>
                </c:pt>
                <c:pt idx="61">
                  <c:v>1810</c:v>
                </c:pt>
                <c:pt idx="62">
                  <c:v>4690</c:v>
                </c:pt>
                <c:pt idx="63">
                  <c:v>36500</c:v>
                </c:pt>
                <c:pt idx="64">
                  <c:v>1540</c:v>
                </c:pt>
                <c:pt idx="65">
                  <c:v>28490</c:v>
                </c:pt>
                <c:pt idx="66">
                  <c:v>9510</c:v>
                </c:pt>
                <c:pt idx="67">
                  <c:v>4570</c:v>
                </c:pt>
                <c:pt idx="68">
                  <c:v>880</c:v>
                </c:pt>
                <c:pt idx="69">
                  <c:v>1130</c:v>
                </c:pt>
                <c:pt idx="70">
                  <c:v>2810</c:v>
                </c:pt>
                <c:pt idx="71">
                  <c:v>1180</c:v>
                </c:pt>
                <c:pt idx="72">
                  <c:v>3530</c:v>
                </c:pt>
                <c:pt idx="73">
                  <c:v>19350</c:v>
                </c:pt>
                <c:pt idx="74">
                  <c:v>30130</c:v>
                </c:pt>
                <c:pt idx="75">
                  <c:v>3110</c:v>
                </c:pt>
                <c:pt idx="76">
                  <c:v>3910</c:v>
                </c:pt>
                <c:pt idx="77">
                  <c:v>10320</c:v>
                </c:pt>
                <c:pt idx="78">
                  <c:v>3430</c:v>
                </c:pt>
                <c:pt idx="79">
                  <c:v>33570</c:v>
                </c:pt>
                <c:pt idx="80">
                  <c:v>25250</c:v>
                </c:pt>
                <c:pt idx="81">
                  <c:v>32070</c:v>
                </c:pt>
                <c:pt idx="83">
                  <c:v>32630</c:v>
                </c:pt>
                <c:pt idx="84">
                  <c:v>5870</c:v>
                </c:pt>
                <c:pt idx="85">
                  <c:v>10060</c:v>
                </c:pt>
                <c:pt idx="86">
                  <c:v>1560</c:v>
                </c:pt>
                <c:pt idx="87">
                  <c:v>3200</c:v>
                </c:pt>
                <c:pt idx="88">
                  <c:v>49430</c:v>
                </c:pt>
                <c:pt idx="89">
                  <c:v>2170</c:v>
                </c:pt>
                <c:pt idx="90">
                  <c:v>2240</c:v>
                </c:pt>
                <c:pt idx="91">
                  <c:v>17140</c:v>
                </c:pt>
                <c:pt idx="92">
                  <c:v>12770</c:v>
                </c:pt>
                <c:pt idx="93">
                  <c:v>2020</c:v>
                </c:pt>
                <c:pt idx="94">
                  <c:v>440</c:v>
                </c:pt>
                <c:pt idx="95">
                  <c:v>17560</c:v>
                </c:pt>
                <c:pt idx="96">
                  <c:v>17390</c:v>
                </c:pt>
                <c:pt idx="97">
                  <c:v>52350</c:v>
                </c:pt>
                <c:pt idx="98">
                  <c:v>940</c:v>
                </c:pt>
                <c:pt idx="99">
                  <c:v>810</c:v>
                </c:pt>
                <c:pt idx="100">
                  <c:v>14030</c:v>
                </c:pt>
                <c:pt idx="101">
                  <c:v>6600</c:v>
                </c:pt>
                <c:pt idx="102">
                  <c:v>1110</c:v>
                </c:pt>
                <c:pt idx="103">
                  <c:v>23420</c:v>
                </c:pt>
                <c:pt idx="105">
                  <c:v>2300</c:v>
                </c:pt>
                <c:pt idx="106">
                  <c:v>12920</c:v>
                </c:pt>
                <c:pt idx="107">
                  <c:v>13610</c:v>
                </c:pt>
                <c:pt idx="108">
                  <c:v>3630</c:v>
                </c:pt>
                <c:pt idx="110">
                  <c:v>3680</c:v>
                </c:pt>
                <c:pt idx="111">
                  <c:v>13690</c:v>
                </c:pt>
                <c:pt idx="112">
                  <c:v>4440</c:v>
                </c:pt>
                <c:pt idx="113">
                  <c:v>820</c:v>
                </c:pt>
                <c:pt idx="114">
                  <c:v>6230</c:v>
                </c:pt>
                <c:pt idx="115">
                  <c:v>1290</c:v>
                </c:pt>
                <c:pt idx="116">
                  <c:v>40000</c:v>
                </c:pt>
                <c:pt idx="117">
                  <c:v>28570</c:v>
                </c:pt>
                <c:pt idx="118">
                  <c:v>3380</c:v>
                </c:pt>
                <c:pt idx="119">
                  <c:v>670</c:v>
                </c:pt>
                <c:pt idx="120">
                  <c:v>2020</c:v>
                </c:pt>
                <c:pt idx="121">
                  <c:v>55090</c:v>
                </c:pt>
                <c:pt idx="122">
                  <c:v>25280</c:v>
                </c:pt>
                <c:pt idx="123">
                  <c:v>2660</c:v>
                </c:pt>
                <c:pt idx="124">
                  <c:v>13260</c:v>
                </c:pt>
                <c:pt idx="125">
                  <c:v>2280</c:v>
                </c:pt>
                <c:pt idx="126">
                  <c:v>4850</c:v>
                </c:pt>
                <c:pt idx="127">
                  <c:v>8090</c:v>
                </c:pt>
                <c:pt idx="128">
                  <c:v>3670</c:v>
                </c:pt>
                <c:pt idx="129">
                  <c:v>18080</c:v>
                </c:pt>
                <c:pt idx="130">
                  <c:v>23880</c:v>
                </c:pt>
                <c:pt idx="131">
                  <c:v>73380</c:v>
                </c:pt>
                <c:pt idx="132">
                  <c:v>3010</c:v>
                </c:pt>
                <c:pt idx="133">
                  <c:v>14440</c:v>
                </c:pt>
                <c:pt idx="134">
                  <c:v>18600</c:v>
                </c:pt>
                <c:pt idx="135">
                  <c:v>1100</c:v>
                </c:pt>
                <c:pt idx="136">
                  <c:v>16650</c:v>
                </c:pt>
                <c:pt idx="137">
                  <c:v>10600</c:v>
                </c:pt>
                <c:pt idx="138">
                  <c:v>10450</c:v>
                </c:pt>
                <c:pt idx="139">
                  <c:v>3980</c:v>
                </c:pt>
                <c:pt idx="141">
                  <c:v>1660</c:v>
                </c:pt>
                <c:pt idx="142">
                  <c:v>26300</c:v>
                </c:pt>
                <c:pt idx="143">
                  <c:v>1780</c:v>
                </c:pt>
                <c:pt idx="144">
                  <c:v>10900</c:v>
                </c:pt>
                <c:pt idx="145">
                  <c:v>20940</c:v>
                </c:pt>
                <c:pt idx="146">
                  <c:v>1040</c:v>
                </c:pt>
                <c:pt idx="147">
                  <c:v>48090</c:v>
                </c:pt>
                <c:pt idx="148">
                  <c:v>21310</c:v>
                </c:pt>
                <c:pt idx="149">
                  <c:v>26170</c:v>
                </c:pt>
                <c:pt idx="150">
                  <c:v>2050</c:v>
                </c:pt>
                <c:pt idx="151">
                  <c:v>10020</c:v>
                </c:pt>
                <c:pt idx="152">
                  <c:v>31400</c:v>
                </c:pt>
                <c:pt idx="153">
                  <c:v>4660</c:v>
                </c:pt>
                <c:pt idx="154">
                  <c:v>1780</c:v>
                </c:pt>
                <c:pt idx="155">
                  <c:v>7550</c:v>
                </c:pt>
                <c:pt idx="156">
                  <c:v>5040</c:v>
                </c:pt>
                <c:pt idx="157">
                  <c:v>37970</c:v>
                </c:pt>
                <c:pt idx="158">
                  <c:v>47930</c:v>
                </c:pt>
                <c:pt idx="159">
                  <c:v>4790</c:v>
                </c:pt>
                <c:pt idx="160">
                  <c:v>1820</c:v>
                </c:pt>
                <c:pt idx="161">
                  <c:v>7810</c:v>
                </c:pt>
                <c:pt idx="162">
                  <c:v>10820</c:v>
                </c:pt>
                <c:pt idx="163">
                  <c:v>4400</c:v>
                </c:pt>
                <c:pt idx="164">
                  <c:v>830</c:v>
                </c:pt>
                <c:pt idx="165">
                  <c:v>4510</c:v>
                </c:pt>
                <c:pt idx="166">
                  <c:v>24380</c:v>
                </c:pt>
                <c:pt idx="167">
                  <c:v>8660</c:v>
                </c:pt>
                <c:pt idx="168">
                  <c:v>14380</c:v>
                </c:pt>
                <c:pt idx="169">
                  <c:v>6990</c:v>
                </c:pt>
                <c:pt idx="171">
                  <c:v>1020</c:v>
                </c:pt>
                <c:pt idx="172">
                  <c:v>6180</c:v>
                </c:pt>
                <c:pt idx="173">
                  <c:v>45050</c:v>
                </c:pt>
                <c:pt idx="174">
                  <c:v>34810</c:v>
                </c:pt>
                <c:pt idx="176">
                  <c:v>45390</c:v>
                </c:pt>
                <c:pt idx="177">
                  <c:v>12240</c:v>
                </c:pt>
                <c:pt idx="178">
                  <c:v>2940</c:v>
                </c:pt>
                <c:pt idx="179">
                  <c:v>4250</c:v>
                </c:pt>
                <c:pt idx="180">
                  <c:v>12170</c:v>
                </c:pt>
                <c:pt idx="181">
                  <c:v>2840</c:v>
                </c:pt>
                <c:pt idx="182">
                  <c:v>2490</c:v>
                </c:pt>
                <c:pt idx="183">
                  <c:v>1390</c:v>
                </c:pt>
              </c:numCache>
            </c:numRef>
          </c:xVal>
          <c:yVal>
            <c:numRef>
              <c:f>Sheet1!$G$7:$G$199</c:f>
              <c:numCache>
                <c:formatCode>General</c:formatCode>
                <c:ptCount val="185"/>
                <c:pt idx="2" formatCode="0.0">
                  <c:v>15</c:v>
                </c:pt>
                <c:pt idx="4" formatCode="0.0">
                  <c:v>29</c:v>
                </c:pt>
                <c:pt idx="6" formatCode="0.0">
                  <c:v>8</c:v>
                </c:pt>
                <c:pt idx="7" formatCode="0.0">
                  <c:v>19</c:v>
                </c:pt>
                <c:pt idx="10" formatCode="0.0">
                  <c:v>25</c:v>
                </c:pt>
                <c:pt idx="13" formatCode="0.0">
                  <c:v>41</c:v>
                </c:pt>
                <c:pt idx="15" formatCode="0.0">
                  <c:v>4</c:v>
                </c:pt>
                <c:pt idx="17" formatCode="0.0">
                  <c:v>22</c:v>
                </c:pt>
                <c:pt idx="18" formatCode="0.0">
                  <c:v>43</c:v>
                </c:pt>
                <c:pt idx="19" formatCode="0.0">
                  <c:v>34</c:v>
                </c:pt>
                <c:pt idx="20" formatCode="0.0">
                  <c:v>27</c:v>
                </c:pt>
                <c:pt idx="21" formatCode="0.0">
                  <c:v>10</c:v>
                </c:pt>
                <c:pt idx="22" formatCode="0.0">
                  <c:v>31</c:v>
                </c:pt>
                <c:pt idx="23" formatCode="0.0">
                  <c:v>7</c:v>
                </c:pt>
                <c:pt idx="26" formatCode="0.0">
                  <c:v>35</c:v>
                </c:pt>
                <c:pt idx="27" formatCode="0.0">
                  <c:v>58</c:v>
                </c:pt>
                <c:pt idx="28" formatCode="0.0">
                  <c:v>40</c:v>
                </c:pt>
                <c:pt idx="29" formatCode="0.0">
                  <c:v>33</c:v>
                </c:pt>
                <c:pt idx="32" formatCode="0.0">
                  <c:v>41</c:v>
                </c:pt>
                <c:pt idx="33" formatCode="0.0">
                  <c:v>39</c:v>
                </c:pt>
                <c:pt idx="35" formatCode="0.0">
                  <c:v>10</c:v>
                </c:pt>
                <c:pt idx="36" formatCode="0.0">
                  <c:v>13</c:v>
                </c:pt>
                <c:pt idx="38" formatCode="0.0">
                  <c:v>30</c:v>
                </c:pt>
                <c:pt idx="39" formatCode="0.0">
                  <c:v>6</c:v>
                </c:pt>
                <c:pt idx="40" formatCode="0.0">
                  <c:v>27</c:v>
                </c:pt>
                <c:pt idx="45" formatCode="0.0">
                  <c:v>43</c:v>
                </c:pt>
                <c:pt idx="47" formatCode="0.0">
                  <c:v>31</c:v>
                </c:pt>
                <c:pt idx="49" formatCode="0.0">
                  <c:v>10</c:v>
                </c:pt>
                <c:pt idx="51" formatCode="0.0">
                  <c:v>29</c:v>
                </c:pt>
                <c:pt idx="52" formatCode="0.0">
                  <c:v>19</c:v>
                </c:pt>
                <c:pt idx="53" formatCode="0.0">
                  <c:v>35</c:v>
                </c:pt>
                <c:pt idx="54" formatCode="0.0">
                  <c:v>44</c:v>
                </c:pt>
                <c:pt idx="56" formatCode="0.0">
                  <c:v>44</c:v>
                </c:pt>
                <c:pt idx="60" formatCode="0.0">
                  <c:v>25</c:v>
                </c:pt>
                <c:pt idx="61" formatCode="0.0">
                  <c:v>24</c:v>
                </c:pt>
                <c:pt idx="62" formatCode="0.0">
                  <c:v>11</c:v>
                </c:pt>
                <c:pt idx="64" formatCode="0.0">
                  <c:v>28</c:v>
                </c:pt>
                <c:pt idx="67" formatCode="0.0">
                  <c:v>48</c:v>
                </c:pt>
                <c:pt idx="68" formatCode="0.0">
                  <c:v>40</c:v>
                </c:pt>
                <c:pt idx="69" formatCode="0.0">
                  <c:v>32</c:v>
                </c:pt>
                <c:pt idx="70" formatCode="0.0">
                  <c:v>18</c:v>
                </c:pt>
                <c:pt idx="71" formatCode="0.0">
                  <c:v>29</c:v>
                </c:pt>
                <c:pt idx="73" formatCode="0.0">
                  <c:v>29</c:v>
                </c:pt>
                <c:pt idx="75" formatCode="0.0">
                  <c:v>48</c:v>
                </c:pt>
                <c:pt idx="76" formatCode="0.0">
                  <c:v>36</c:v>
                </c:pt>
                <c:pt idx="78" formatCode="0.0">
                  <c:v>26</c:v>
                </c:pt>
                <c:pt idx="82" formatCode="0.0">
                  <c:v>4</c:v>
                </c:pt>
                <c:pt idx="84" formatCode="0.0">
                  <c:v>8</c:v>
                </c:pt>
                <c:pt idx="85" formatCode="0.0">
                  <c:v>17</c:v>
                </c:pt>
                <c:pt idx="86" formatCode="0.0">
                  <c:v>35</c:v>
                </c:pt>
                <c:pt idx="89" formatCode="0.0">
                  <c:v>18</c:v>
                </c:pt>
                <c:pt idx="90" formatCode="0.0">
                  <c:v>48</c:v>
                </c:pt>
                <c:pt idx="93" formatCode="0.0">
                  <c:v>39</c:v>
                </c:pt>
                <c:pt idx="101" formatCode="0.0">
                  <c:v>19</c:v>
                </c:pt>
                <c:pt idx="105" formatCode="0.0">
                  <c:v>23</c:v>
                </c:pt>
                <c:pt idx="107" formatCode="0.0">
                  <c:v>16</c:v>
                </c:pt>
                <c:pt idx="110" formatCode="0.0">
                  <c:v>16</c:v>
                </c:pt>
                <c:pt idx="112" formatCode="0.0">
                  <c:v>15</c:v>
                </c:pt>
                <c:pt idx="113" formatCode="0.0">
                  <c:v>15</c:v>
                </c:pt>
                <c:pt idx="115" formatCode="0.0">
                  <c:v>41</c:v>
                </c:pt>
                <c:pt idx="119" formatCode="0.0">
                  <c:v>51</c:v>
                </c:pt>
                <c:pt idx="120" formatCode="0.0">
                  <c:v>41</c:v>
                </c:pt>
                <c:pt idx="123" formatCode="0.0">
                  <c:v>44</c:v>
                </c:pt>
                <c:pt idx="124" formatCode="0.0">
                  <c:v>19</c:v>
                </c:pt>
                <c:pt idx="125" formatCode="0.0">
                  <c:v>43</c:v>
                </c:pt>
                <c:pt idx="128" formatCode="0.0">
                  <c:v>32</c:v>
                </c:pt>
                <c:pt idx="132" formatCode="0.0">
                  <c:v>10</c:v>
                </c:pt>
                <c:pt idx="133" formatCode="0.0">
                  <c:v>13</c:v>
                </c:pt>
                <c:pt idx="135" formatCode="0.0">
                  <c:v>44</c:v>
                </c:pt>
                <c:pt idx="143" formatCode="0.0">
                  <c:v>27</c:v>
                </c:pt>
                <c:pt idx="151" formatCode="0.0">
                  <c:v>24</c:v>
                </c:pt>
                <c:pt idx="153" formatCode="0.0">
                  <c:v>17</c:v>
                </c:pt>
                <c:pt idx="156" formatCode="0.0">
                  <c:v>31</c:v>
                </c:pt>
                <c:pt idx="161" formatCode="0.0">
                  <c:v>16</c:v>
                </c:pt>
                <c:pt idx="162" formatCode="0.0">
                  <c:v>5</c:v>
                </c:pt>
                <c:pt idx="164" formatCode="0.0">
                  <c:v>30</c:v>
                </c:pt>
                <c:pt idx="167" formatCode="0.0">
                  <c:v>9</c:v>
                </c:pt>
                <c:pt idx="168" formatCode="0.0">
                  <c:v>12</c:v>
                </c:pt>
                <c:pt idx="169" formatCode="0.0">
                  <c:v>19</c:v>
                </c:pt>
                <c:pt idx="171" formatCode="0.0">
                  <c:v>33</c:v>
                </c:pt>
                <c:pt idx="175" formatCode="0.0">
                  <c:v>42</c:v>
                </c:pt>
                <c:pt idx="178" formatCode="0.0">
                  <c:v>19</c:v>
                </c:pt>
                <c:pt idx="181" formatCode="0.0">
                  <c:v>23</c:v>
                </c:pt>
                <c:pt idx="182" formatCode="0.0">
                  <c:v>58</c:v>
                </c:pt>
                <c:pt idx="183" formatCode="0.0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B950-450D-A2E6-490DB586F6B4}"/>
            </c:ext>
          </c:extLst>
        </c:ser>
        <c:ser>
          <c:idx val="8"/>
          <c:order val="5"/>
          <c:tx>
            <c:v>Wasting</c:v>
          </c:tx>
          <c:spPr>
            <a:ln w="47625">
              <a:noFill/>
            </a:ln>
          </c:spPr>
          <c:marker>
            <c:symbol val="dot"/>
            <c:size val="2"/>
            <c:spPr>
              <a:solidFill>
                <a:srgbClr val="800000"/>
              </a:solidFill>
              <a:ln>
                <a:solidFill>
                  <a:srgbClr val="800000"/>
                </a:solidFill>
              </a:ln>
            </c:spPr>
          </c:marker>
          <c:trendline>
            <c:spPr>
              <a:ln w="19050" cmpd="sng">
                <a:solidFill>
                  <a:srgbClr val="3366FF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Sheet1!$I$7:$I$199</c:f>
              <c:numCache>
                <c:formatCode>General</c:formatCode>
                <c:ptCount val="185"/>
                <c:pt idx="0">
                  <c:v>1220</c:v>
                </c:pt>
                <c:pt idx="1">
                  <c:v>8610</c:v>
                </c:pt>
                <c:pt idx="2">
                  <c:v>7900</c:v>
                </c:pt>
                <c:pt idx="4">
                  <c:v>5020</c:v>
                </c:pt>
                <c:pt idx="5">
                  <c:v>20170</c:v>
                </c:pt>
                <c:pt idx="7">
                  <c:v>5580</c:v>
                </c:pt>
                <c:pt idx="8">
                  <c:v>38670</c:v>
                </c:pt>
                <c:pt idx="9">
                  <c:v>38510</c:v>
                </c:pt>
                <c:pt idx="10">
                  <c:v>8660</c:v>
                </c:pt>
                <c:pt idx="11">
                  <c:v>29030</c:v>
                </c:pt>
                <c:pt idx="12">
                  <c:v>20750</c:v>
                </c:pt>
                <c:pt idx="13">
                  <c:v>1670</c:v>
                </c:pt>
                <c:pt idx="14">
                  <c:v>23030</c:v>
                </c:pt>
                <c:pt idx="15">
                  <c:v>12410</c:v>
                </c:pt>
                <c:pt idx="16">
                  <c:v>36340</c:v>
                </c:pt>
                <c:pt idx="17">
                  <c:v>6700</c:v>
                </c:pt>
                <c:pt idx="18">
                  <c:v>1440</c:v>
                </c:pt>
                <c:pt idx="19">
                  <c:v>4840</c:v>
                </c:pt>
                <c:pt idx="20">
                  <c:v>4360</c:v>
                </c:pt>
                <c:pt idx="21">
                  <c:v>8640</c:v>
                </c:pt>
                <c:pt idx="22">
                  <c:v>13200</c:v>
                </c:pt>
                <c:pt idx="23">
                  <c:v>10150</c:v>
                </c:pt>
                <c:pt idx="24">
                  <c:v>49370</c:v>
                </c:pt>
                <c:pt idx="25">
                  <c:v>13150</c:v>
                </c:pt>
                <c:pt idx="26">
                  <c:v>1260</c:v>
                </c:pt>
                <c:pt idx="27">
                  <c:v>510</c:v>
                </c:pt>
                <c:pt idx="28">
                  <c:v>1940</c:v>
                </c:pt>
                <c:pt idx="29">
                  <c:v>2110</c:v>
                </c:pt>
                <c:pt idx="30">
                  <c:v>37210</c:v>
                </c:pt>
                <c:pt idx="31">
                  <c:v>3590</c:v>
                </c:pt>
                <c:pt idx="32">
                  <c:v>770</c:v>
                </c:pt>
                <c:pt idx="33">
                  <c:v>1210</c:v>
                </c:pt>
                <c:pt idx="34">
                  <c:v>15140</c:v>
                </c:pt>
                <c:pt idx="35">
                  <c:v>6810</c:v>
                </c:pt>
                <c:pt idx="36">
                  <c:v>8670</c:v>
                </c:pt>
                <c:pt idx="37">
                  <c:v>1160</c:v>
                </c:pt>
                <c:pt idx="38">
                  <c:v>2830</c:v>
                </c:pt>
                <c:pt idx="39">
                  <c:v>10720</c:v>
                </c:pt>
                <c:pt idx="40">
                  <c:v>1840</c:v>
                </c:pt>
                <c:pt idx="41">
                  <c:v>18540</c:v>
                </c:pt>
                <c:pt idx="43">
                  <c:v>30940</c:v>
                </c:pt>
                <c:pt idx="44">
                  <c:v>23940</c:v>
                </c:pt>
                <c:pt idx="45">
                  <c:v>180</c:v>
                </c:pt>
                <c:pt idx="46">
                  <c:v>38870</c:v>
                </c:pt>
                <c:pt idx="48">
                  <c:v>11620</c:v>
                </c:pt>
                <c:pt idx="49">
                  <c:v>8250</c:v>
                </c:pt>
                <c:pt idx="50">
                  <c:v>8140</c:v>
                </c:pt>
                <c:pt idx="51">
                  <c:v>6170</c:v>
                </c:pt>
                <c:pt idx="52">
                  <c:v>6290</c:v>
                </c:pt>
                <c:pt idx="53">
                  <c:v>20310</c:v>
                </c:pt>
                <c:pt idx="54">
                  <c:v>490</c:v>
                </c:pt>
                <c:pt idx="55">
                  <c:v>18850</c:v>
                </c:pt>
                <c:pt idx="56">
                  <c:v>910</c:v>
                </c:pt>
                <c:pt idx="57">
                  <c:v>4580</c:v>
                </c:pt>
                <c:pt idx="58">
                  <c:v>36110</c:v>
                </c:pt>
                <c:pt idx="59">
                  <c:v>34290</c:v>
                </c:pt>
                <c:pt idx="60">
                  <c:v>12350</c:v>
                </c:pt>
                <c:pt idx="61">
                  <c:v>1810</c:v>
                </c:pt>
                <c:pt idx="62">
                  <c:v>4690</c:v>
                </c:pt>
                <c:pt idx="63">
                  <c:v>36500</c:v>
                </c:pt>
                <c:pt idx="64">
                  <c:v>1540</c:v>
                </c:pt>
                <c:pt idx="65">
                  <c:v>28490</c:v>
                </c:pt>
                <c:pt idx="66">
                  <c:v>9510</c:v>
                </c:pt>
                <c:pt idx="67">
                  <c:v>4570</c:v>
                </c:pt>
                <c:pt idx="68">
                  <c:v>880</c:v>
                </c:pt>
                <c:pt idx="69">
                  <c:v>1130</c:v>
                </c:pt>
                <c:pt idx="70">
                  <c:v>2810</c:v>
                </c:pt>
                <c:pt idx="71">
                  <c:v>1180</c:v>
                </c:pt>
                <c:pt idx="72">
                  <c:v>3530</c:v>
                </c:pt>
                <c:pt idx="73">
                  <c:v>19350</c:v>
                </c:pt>
                <c:pt idx="74">
                  <c:v>30130</c:v>
                </c:pt>
                <c:pt idx="75">
                  <c:v>3110</c:v>
                </c:pt>
                <c:pt idx="76">
                  <c:v>3910</c:v>
                </c:pt>
                <c:pt idx="77">
                  <c:v>10320</c:v>
                </c:pt>
                <c:pt idx="78">
                  <c:v>3430</c:v>
                </c:pt>
                <c:pt idx="79">
                  <c:v>33570</c:v>
                </c:pt>
                <c:pt idx="80">
                  <c:v>25250</c:v>
                </c:pt>
                <c:pt idx="81">
                  <c:v>32070</c:v>
                </c:pt>
                <c:pt idx="83">
                  <c:v>32630</c:v>
                </c:pt>
                <c:pt idx="84">
                  <c:v>5870</c:v>
                </c:pt>
                <c:pt idx="85">
                  <c:v>10060</c:v>
                </c:pt>
                <c:pt idx="86">
                  <c:v>1560</c:v>
                </c:pt>
                <c:pt idx="87">
                  <c:v>3200</c:v>
                </c:pt>
                <c:pt idx="88">
                  <c:v>49430</c:v>
                </c:pt>
                <c:pt idx="89">
                  <c:v>2170</c:v>
                </c:pt>
                <c:pt idx="90">
                  <c:v>2240</c:v>
                </c:pt>
                <c:pt idx="91">
                  <c:v>17140</c:v>
                </c:pt>
                <c:pt idx="92">
                  <c:v>12770</c:v>
                </c:pt>
                <c:pt idx="93">
                  <c:v>2020</c:v>
                </c:pt>
                <c:pt idx="94">
                  <c:v>440</c:v>
                </c:pt>
                <c:pt idx="95">
                  <c:v>17560</c:v>
                </c:pt>
                <c:pt idx="96">
                  <c:v>17390</c:v>
                </c:pt>
                <c:pt idx="97">
                  <c:v>52350</c:v>
                </c:pt>
                <c:pt idx="98">
                  <c:v>940</c:v>
                </c:pt>
                <c:pt idx="99">
                  <c:v>810</c:v>
                </c:pt>
                <c:pt idx="100">
                  <c:v>14030</c:v>
                </c:pt>
                <c:pt idx="101">
                  <c:v>6600</c:v>
                </c:pt>
                <c:pt idx="102">
                  <c:v>1110</c:v>
                </c:pt>
                <c:pt idx="103">
                  <c:v>23420</c:v>
                </c:pt>
                <c:pt idx="105">
                  <c:v>2300</c:v>
                </c:pt>
                <c:pt idx="106">
                  <c:v>12920</c:v>
                </c:pt>
                <c:pt idx="107">
                  <c:v>13610</c:v>
                </c:pt>
                <c:pt idx="108">
                  <c:v>3630</c:v>
                </c:pt>
                <c:pt idx="110">
                  <c:v>3680</c:v>
                </c:pt>
                <c:pt idx="111">
                  <c:v>13690</c:v>
                </c:pt>
                <c:pt idx="112">
                  <c:v>4440</c:v>
                </c:pt>
                <c:pt idx="113">
                  <c:v>820</c:v>
                </c:pt>
                <c:pt idx="114">
                  <c:v>6230</c:v>
                </c:pt>
                <c:pt idx="115">
                  <c:v>1290</c:v>
                </c:pt>
                <c:pt idx="116">
                  <c:v>40000</c:v>
                </c:pt>
                <c:pt idx="117">
                  <c:v>28570</c:v>
                </c:pt>
                <c:pt idx="118">
                  <c:v>3380</c:v>
                </c:pt>
                <c:pt idx="119">
                  <c:v>670</c:v>
                </c:pt>
                <c:pt idx="120">
                  <c:v>2020</c:v>
                </c:pt>
                <c:pt idx="121">
                  <c:v>55090</c:v>
                </c:pt>
                <c:pt idx="122">
                  <c:v>25280</c:v>
                </c:pt>
                <c:pt idx="123">
                  <c:v>2660</c:v>
                </c:pt>
                <c:pt idx="124">
                  <c:v>13260</c:v>
                </c:pt>
                <c:pt idx="125">
                  <c:v>2280</c:v>
                </c:pt>
                <c:pt idx="126">
                  <c:v>4850</c:v>
                </c:pt>
                <c:pt idx="127">
                  <c:v>8090</c:v>
                </c:pt>
                <c:pt idx="128">
                  <c:v>3670</c:v>
                </c:pt>
                <c:pt idx="129">
                  <c:v>18080</c:v>
                </c:pt>
                <c:pt idx="130">
                  <c:v>23880</c:v>
                </c:pt>
                <c:pt idx="131">
                  <c:v>73380</c:v>
                </c:pt>
                <c:pt idx="132">
                  <c:v>3010</c:v>
                </c:pt>
                <c:pt idx="133">
                  <c:v>14440</c:v>
                </c:pt>
                <c:pt idx="134">
                  <c:v>18600</c:v>
                </c:pt>
                <c:pt idx="135">
                  <c:v>1100</c:v>
                </c:pt>
                <c:pt idx="136">
                  <c:v>16650</c:v>
                </c:pt>
                <c:pt idx="137">
                  <c:v>10600</c:v>
                </c:pt>
                <c:pt idx="138">
                  <c:v>10450</c:v>
                </c:pt>
                <c:pt idx="139">
                  <c:v>3980</c:v>
                </c:pt>
                <c:pt idx="141">
                  <c:v>1660</c:v>
                </c:pt>
                <c:pt idx="142">
                  <c:v>26300</c:v>
                </c:pt>
                <c:pt idx="143">
                  <c:v>1780</c:v>
                </c:pt>
                <c:pt idx="144">
                  <c:v>10900</c:v>
                </c:pt>
                <c:pt idx="145">
                  <c:v>20940</c:v>
                </c:pt>
                <c:pt idx="146">
                  <c:v>1040</c:v>
                </c:pt>
                <c:pt idx="147">
                  <c:v>48090</c:v>
                </c:pt>
                <c:pt idx="148">
                  <c:v>21310</c:v>
                </c:pt>
                <c:pt idx="149">
                  <c:v>26170</c:v>
                </c:pt>
                <c:pt idx="150">
                  <c:v>2050</c:v>
                </c:pt>
                <c:pt idx="151">
                  <c:v>10020</c:v>
                </c:pt>
                <c:pt idx="152">
                  <c:v>31400</c:v>
                </c:pt>
                <c:pt idx="153">
                  <c:v>4660</c:v>
                </c:pt>
                <c:pt idx="154">
                  <c:v>1780</c:v>
                </c:pt>
                <c:pt idx="155">
                  <c:v>7550</c:v>
                </c:pt>
                <c:pt idx="156">
                  <c:v>5040</c:v>
                </c:pt>
                <c:pt idx="157">
                  <c:v>37970</c:v>
                </c:pt>
                <c:pt idx="158">
                  <c:v>47930</c:v>
                </c:pt>
                <c:pt idx="159">
                  <c:v>4790</c:v>
                </c:pt>
                <c:pt idx="160">
                  <c:v>1820</c:v>
                </c:pt>
                <c:pt idx="161">
                  <c:v>7810</c:v>
                </c:pt>
                <c:pt idx="162">
                  <c:v>10820</c:v>
                </c:pt>
                <c:pt idx="163">
                  <c:v>4400</c:v>
                </c:pt>
                <c:pt idx="164">
                  <c:v>830</c:v>
                </c:pt>
                <c:pt idx="165">
                  <c:v>4510</c:v>
                </c:pt>
                <c:pt idx="166">
                  <c:v>24380</c:v>
                </c:pt>
                <c:pt idx="167">
                  <c:v>8660</c:v>
                </c:pt>
                <c:pt idx="168">
                  <c:v>14380</c:v>
                </c:pt>
                <c:pt idx="169">
                  <c:v>6990</c:v>
                </c:pt>
                <c:pt idx="171">
                  <c:v>1020</c:v>
                </c:pt>
                <c:pt idx="172">
                  <c:v>6180</c:v>
                </c:pt>
                <c:pt idx="173">
                  <c:v>45050</c:v>
                </c:pt>
                <c:pt idx="174">
                  <c:v>34810</c:v>
                </c:pt>
                <c:pt idx="176">
                  <c:v>45390</c:v>
                </c:pt>
                <c:pt idx="177">
                  <c:v>12240</c:v>
                </c:pt>
                <c:pt idx="178">
                  <c:v>2940</c:v>
                </c:pt>
                <c:pt idx="179">
                  <c:v>4250</c:v>
                </c:pt>
                <c:pt idx="180">
                  <c:v>12170</c:v>
                </c:pt>
                <c:pt idx="181">
                  <c:v>2840</c:v>
                </c:pt>
                <c:pt idx="182">
                  <c:v>2490</c:v>
                </c:pt>
                <c:pt idx="183">
                  <c:v>1390</c:v>
                </c:pt>
              </c:numCache>
            </c:numRef>
          </c:xVal>
          <c:yVal>
            <c:numRef>
              <c:f>Sheet1!$H$7:$H$199</c:f>
              <c:numCache>
                <c:formatCode>General</c:formatCode>
                <c:ptCount val="185"/>
                <c:pt idx="2" formatCode="0.0">
                  <c:v>4</c:v>
                </c:pt>
                <c:pt idx="4" formatCode="0.0">
                  <c:v>8</c:v>
                </c:pt>
                <c:pt idx="6" formatCode="0.0">
                  <c:v>1</c:v>
                </c:pt>
                <c:pt idx="7" formatCode="0.0">
                  <c:v>4</c:v>
                </c:pt>
                <c:pt idx="10" formatCode="0.0">
                  <c:v>7</c:v>
                </c:pt>
                <c:pt idx="13" formatCode="0.0">
                  <c:v>16</c:v>
                </c:pt>
                <c:pt idx="15" formatCode="0.0">
                  <c:v>2</c:v>
                </c:pt>
                <c:pt idx="17" formatCode="0.0">
                  <c:v>2</c:v>
                </c:pt>
                <c:pt idx="18" formatCode="0.0">
                  <c:v>8</c:v>
                </c:pt>
                <c:pt idx="19" formatCode="0.0">
                  <c:v>6</c:v>
                </c:pt>
                <c:pt idx="20" formatCode="0.0">
                  <c:v>1</c:v>
                </c:pt>
                <c:pt idx="21" formatCode="0.0">
                  <c:v>4</c:v>
                </c:pt>
                <c:pt idx="22" formatCode="0.0">
                  <c:v>7</c:v>
                </c:pt>
                <c:pt idx="23" formatCode="0.0">
                  <c:v>2</c:v>
                </c:pt>
                <c:pt idx="26" formatCode="0.0">
                  <c:v>11</c:v>
                </c:pt>
                <c:pt idx="27" formatCode="0.0">
                  <c:v>6</c:v>
                </c:pt>
                <c:pt idx="28" formatCode="0.0">
                  <c:v>11</c:v>
                </c:pt>
                <c:pt idx="29" formatCode="0.0">
                  <c:v>6</c:v>
                </c:pt>
                <c:pt idx="32" formatCode="0.0">
                  <c:v>7</c:v>
                </c:pt>
                <c:pt idx="33" formatCode="0.0">
                  <c:v>16</c:v>
                </c:pt>
                <c:pt idx="35" formatCode="0.0">
                  <c:v>3</c:v>
                </c:pt>
                <c:pt idx="36" formatCode="0.0">
                  <c:v>1</c:v>
                </c:pt>
                <c:pt idx="38" formatCode="0.0">
                  <c:v>8</c:v>
                </c:pt>
                <c:pt idx="39" formatCode="0.0">
                  <c:v>1</c:v>
                </c:pt>
                <c:pt idx="40" formatCode="0.0">
                  <c:v>5</c:v>
                </c:pt>
                <c:pt idx="45" formatCode="0.0">
                  <c:v>9</c:v>
                </c:pt>
                <c:pt idx="47" formatCode="0.0">
                  <c:v>10</c:v>
                </c:pt>
                <c:pt idx="49" formatCode="0.0">
                  <c:v>2</c:v>
                </c:pt>
                <c:pt idx="51" formatCode="0.0">
                  <c:v>7</c:v>
                </c:pt>
                <c:pt idx="52" formatCode="0.0">
                  <c:v>1</c:v>
                </c:pt>
                <c:pt idx="53" formatCode="0.0">
                  <c:v>3</c:v>
                </c:pt>
                <c:pt idx="54" formatCode="0.0">
                  <c:v>15</c:v>
                </c:pt>
                <c:pt idx="56" formatCode="0.0">
                  <c:v>10</c:v>
                </c:pt>
                <c:pt idx="60" formatCode="0.0">
                  <c:v>4</c:v>
                </c:pt>
                <c:pt idx="61" formatCode="0.0">
                  <c:v>10</c:v>
                </c:pt>
                <c:pt idx="62" formatCode="0.0">
                  <c:v>2</c:v>
                </c:pt>
                <c:pt idx="64" formatCode="0.0">
                  <c:v>9</c:v>
                </c:pt>
                <c:pt idx="67" formatCode="0.0">
                  <c:v>1</c:v>
                </c:pt>
                <c:pt idx="68" formatCode="0.0">
                  <c:v>8</c:v>
                </c:pt>
                <c:pt idx="69" formatCode="0.0">
                  <c:v>6</c:v>
                </c:pt>
                <c:pt idx="70" formatCode="0.0">
                  <c:v>5</c:v>
                </c:pt>
                <c:pt idx="71" formatCode="0.0">
                  <c:v>10</c:v>
                </c:pt>
                <c:pt idx="73" formatCode="0.0">
                  <c:v>1</c:v>
                </c:pt>
                <c:pt idx="75" formatCode="0.0">
                  <c:v>20</c:v>
                </c:pt>
                <c:pt idx="76" formatCode="0.0">
                  <c:v>13</c:v>
                </c:pt>
                <c:pt idx="78" formatCode="0.0">
                  <c:v>6</c:v>
                </c:pt>
                <c:pt idx="82" formatCode="0.0">
                  <c:v>2</c:v>
                </c:pt>
                <c:pt idx="84" formatCode="0.0">
                  <c:v>2</c:v>
                </c:pt>
                <c:pt idx="85" formatCode="0.0">
                  <c:v>5</c:v>
                </c:pt>
                <c:pt idx="86" formatCode="0.0">
                  <c:v>7</c:v>
                </c:pt>
                <c:pt idx="89" formatCode="0.0">
                  <c:v>3</c:v>
                </c:pt>
                <c:pt idx="90" formatCode="0.0">
                  <c:v>7</c:v>
                </c:pt>
                <c:pt idx="93" formatCode="0.0">
                  <c:v>4</c:v>
                </c:pt>
                <c:pt idx="101" formatCode="0.0">
                  <c:v>11</c:v>
                </c:pt>
                <c:pt idx="105" formatCode="0.0">
                  <c:v>12</c:v>
                </c:pt>
                <c:pt idx="107" formatCode="0.0">
                  <c:v>2</c:v>
                </c:pt>
                <c:pt idx="110" formatCode="0.0">
                  <c:v>2</c:v>
                </c:pt>
                <c:pt idx="112" formatCode="0.0">
                  <c:v>2</c:v>
                </c:pt>
                <c:pt idx="113" formatCode="0.0">
                  <c:v>2</c:v>
                </c:pt>
                <c:pt idx="115" formatCode="0.0">
                  <c:v>11</c:v>
                </c:pt>
                <c:pt idx="119" formatCode="0.0">
                  <c:v>12</c:v>
                </c:pt>
                <c:pt idx="120" formatCode="0.0">
                  <c:v>14</c:v>
                </c:pt>
                <c:pt idx="123" formatCode="0.0">
                  <c:v>15</c:v>
                </c:pt>
                <c:pt idx="124" formatCode="0.0">
                  <c:v>1</c:v>
                </c:pt>
                <c:pt idx="125" formatCode="0.0">
                  <c:v>5</c:v>
                </c:pt>
                <c:pt idx="128" formatCode="0.0">
                  <c:v>7</c:v>
                </c:pt>
                <c:pt idx="132" formatCode="0.0">
                  <c:v>5</c:v>
                </c:pt>
                <c:pt idx="133" formatCode="0.0">
                  <c:v>4</c:v>
                </c:pt>
                <c:pt idx="135" formatCode="0.0">
                  <c:v>3</c:v>
                </c:pt>
                <c:pt idx="143" formatCode="0.0">
                  <c:v>10</c:v>
                </c:pt>
                <c:pt idx="151" formatCode="0.0">
                  <c:v>5</c:v>
                </c:pt>
                <c:pt idx="153" formatCode="0.0">
                  <c:v>15</c:v>
                </c:pt>
                <c:pt idx="156" formatCode="0.0">
                  <c:v>1</c:v>
                </c:pt>
                <c:pt idx="161" formatCode="0.0">
                  <c:v>5</c:v>
                </c:pt>
                <c:pt idx="162" formatCode="0.0">
                  <c:v>2</c:v>
                </c:pt>
                <c:pt idx="164" formatCode="0.0">
                  <c:v>5</c:v>
                </c:pt>
                <c:pt idx="167" formatCode="0.0">
                  <c:v>3</c:v>
                </c:pt>
                <c:pt idx="168" formatCode="0.0">
                  <c:v>1</c:v>
                </c:pt>
                <c:pt idx="169" formatCode="0.0">
                  <c:v>7</c:v>
                </c:pt>
                <c:pt idx="171" formatCode="0.0">
                  <c:v>5</c:v>
                </c:pt>
                <c:pt idx="175" formatCode="0.0">
                  <c:v>5</c:v>
                </c:pt>
                <c:pt idx="178" formatCode="0.0">
                  <c:v>4</c:v>
                </c:pt>
                <c:pt idx="181" formatCode="0.0">
                  <c:v>4</c:v>
                </c:pt>
                <c:pt idx="182" formatCode="0.0">
                  <c:v>15</c:v>
                </c:pt>
                <c:pt idx="183" formatCode="0.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B950-450D-A2E6-490DB586F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387328"/>
        <c:axId val="234397696"/>
      </c:scatterChart>
      <c:valAx>
        <c:axId val="234387328"/>
        <c:scaling>
          <c:orientation val="minMax"/>
          <c:max val="35000"/>
        </c:scaling>
        <c:delete val="0"/>
        <c:axPos val="b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US" sz="1800" b="1" i="0" baseline="0">
                    <a:effectLst/>
                  </a:rPr>
                  <a:t>GNI per capita (US$)</a:t>
                </a:r>
                <a:endParaRPr lang="en-US" sz="18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7617016622922134"/>
              <c:y val="0.92149561001801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234397696"/>
        <c:crosses val="autoZero"/>
        <c:crossBetween val="midCat"/>
        <c:majorUnit val="5000"/>
      </c:valAx>
      <c:valAx>
        <c:axId val="234397696"/>
        <c:scaling>
          <c:orientation val="minMax"/>
          <c:max val="8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="1" i="0" baseline="0" dirty="0">
                    <a:effectLst/>
                  </a:rPr>
                  <a:t>Prevalence of Indicators</a:t>
                </a:r>
                <a:endParaRPr lang="en-US" sz="18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688538932633421E-2"/>
              <c:y val="0.1409401311857204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234387328"/>
        <c:crosses val="autoZero"/>
        <c:crossBetween val="midCat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0448216995397763"/>
          <c:y val="4.560933285265413E-2"/>
          <c:w val="0.35074724018683173"/>
          <c:h val="0.45613121022349851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EFF06DC-ABAE-469E-9C2A-400C2B306249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1696874-20AF-477D-9C39-65563CAA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441F709-1019-4B5E-A58B-2717B614BF2E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0874382-BF8E-4DDF-96A0-73C4B7F6E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0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6DE7-227D-441D-A212-B98C077B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8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5CC4-B367-4478-A1BC-DD481B18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97CD-7F5F-49CC-9EFF-D669730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331-51F2-4B57-B29E-0E046D41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C49-8E1D-43EF-A29A-8F0293BC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C77F-CE4B-411F-8DEC-7796D850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BDA9-8DAF-4A96-A45A-C904E65B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3315-7CB4-49FA-BDC9-2647988B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5C9C-BDE1-4F2B-87D7-D7B8414A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88E-26BF-42CB-9B20-3F245BC6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241-5CFE-4131-8F4C-765668E1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91BA-7238-4992-866A-3F6456D1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12E-2F75-4124-8CF6-6E27E5D4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A925-979D-46BB-B0C8-3B20DE5A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2B4-3E4C-4C49-9DFC-822C9339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7987-5A7C-4D1F-9764-AC62594E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224-FC5C-4FF6-B592-957DB1AA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CCED-BE80-4923-85BC-3A994D1F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5193-FE29-4994-8F0D-48BB119C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461D-004A-462B-B444-A44B43D1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D0B0-0FF7-481A-8C5E-E1C2DD9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1F2D-9577-4D5D-AA0B-292890E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CF60-CC65-408B-85CF-DDCDC9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A39545-C29A-4219-9954-8CBAD17CD47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042F12-B1C6-4FC0-98D0-EC25156C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BB05BFC-9CD9-43B3-8F3E-99C41BBB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article/S0140-6736(19)30041-8/fulltext" TargetMode="External"/><Relationship Id="rId2" Type="http://schemas.openxmlformats.org/officeDocument/2006/relationships/hyperlink" Target="http://www.fao.org/publications/sofi/2020/en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article/S0140-6736(20)30677-2/fulltex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ofact.org/who-does-not-have-enough-to-eat-in-americ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journals/journal-of-social-policy/article/abs/impact-of-cash-transfers-a-review-of-the-evidence-from-low-and-middleincome-countries/F8273371A30A504CBDCAFA32BF6F2EA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hyperlink" Target="https://www.ugogentilini.net/?p=107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knowledge.worldbank.org/handle/10986/3238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arrett.dyson.cornell.edu/files/papers/150803_BarrettBevis_MacronutrientDeficiencies.pdf" TargetMode="External"/><Relationship Id="rId4" Type="http://schemas.openxmlformats.org/officeDocument/2006/relationships/hyperlink" Target="https://www.who.int/vmnis/anaemia/prevalence/summary/anaemia_data_status_t2/en/#:~:text=Globally%2C%20anaemia%20affects%201.62%20billion,CI%3A%208.6%E2%80%9316.9%25).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ontiersin.org/articles/10.3389/fsufs.2018.00057/f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Georgia" pitchFamily="18" charset="0"/>
              </a:rPr>
              <a:t>Christopher B. Barrett</a:t>
            </a:r>
            <a:br>
              <a:rPr lang="en-US" sz="2800" dirty="0">
                <a:latin typeface="Georgia" pitchFamily="18" charset="0"/>
              </a:rPr>
            </a:br>
            <a:r>
              <a:rPr lang="en-US" sz="2800" dirty="0">
                <a:latin typeface="Georgia" pitchFamily="18" charset="0"/>
              </a:rPr>
              <a:t>Dyson School</a:t>
            </a:r>
            <a:br>
              <a:rPr lang="en-US" sz="2800" dirty="0">
                <a:latin typeface="Georgia" pitchFamily="18" charset="0"/>
              </a:rPr>
            </a:b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Guest Lecture to AEM 2310: Business and Economics of Food</a:t>
            </a: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Cornell University</a:t>
            </a: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April 27,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eorgia" pitchFamily="18" charset="0"/>
              </a:rPr>
              <a:t>Food Security: Combatting Unnecessary Human Suffering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Georgia" pitchFamily="18" charset="0"/>
              </a:rPr>
              <a:t>Increasing food/calorie </a:t>
            </a:r>
            <a:r>
              <a:rPr lang="en-US" sz="2400" b="1" i="1" dirty="0">
                <a:latin typeface="Georgia" pitchFamily="18" charset="0"/>
              </a:rPr>
              <a:t>availability</a:t>
            </a:r>
            <a:r>
              <a:rPr lang="en-US" sz="2400" b="1" dirty="0">
                <a:latin typeface="Georgia" pitchFamily="18" charset="0"/>
              </a:rPr>
              <a:t> is necessary, but not sufficient, to improve food security.</a:t>
            </a:r>
          </a:p>
          <a:p>
            <a:pPr lvl="1"/>
            <a:r>
              <a:rPr lang="en-US" sz="2400" dirty="0">
                <a:latin typeface="Georgia" pitchFamily="18" charset="0"/>
              </a:rPr>
              <a:t>Improved </a:t>
            </a: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access is key </a:t>
            </a:r>
            <a:r>
              <a:rPr lang="en-US" sz="2400" dirty="0">
                <a:latin typeface="Georgia" pitchFamily="18" charset="0"/>
              </a:rPr>
              <a:t>and depends mainly on poverty reduction and improved </a:t>
            </a: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social protection </a:t>
            </a:r>
            <a:r>
              <a:rPr lang="en-US" sz="2400" dirty="0">
                <a:latin typeface="Georgia" pitchFamily="18" charset="0"/>
              </a:rPr>
              <a:t>measures to ensure that ample healthy food distributed equitably.</a:t>
            </a:r>
          </a:p>
          <a:p>
            <a:pPr lvl="1"/>
            <a:r>
              <a:rPr lang="en-US" sz="2400" dirty="0">
                <a:latin typeface="Georgia" pitchFamily="18" charset="0"/>
              </a:rPr>
              <a:t>The biggest challenges surround </a:t>
            </a:r>
            <a:r>
              <a:rPr lang="en-US" sz="2400" i="1" dirty="0">
                <a:latin typeface="Georgia" pitchFamily="18" charset="0"/>
              </a:rPr>
              <a:t>utilization</a:t>
            </a:r>
            <a:r>
              <a:rPr lang="en-US" sz="2400" dirty="0">
                <a:latin typeface="Georgia" pitchFamily="18" charset="0"/>
              </a:rPr>
              <a:t> and especially </a:t>
            </a: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micronutrient deficiencies</a:t>
            </a:r>
            <a:r>
              <a:rPr lang="en-US" sz="2400" dirty="0">
                <a:latin typeface="Georgia" pitchFamily="18" charset="0"/>
              </a:rPr>
              <a:t>, which are more widespread and respond more slowly to productivity/ income growth than does macronutrient intake and associated </a:t>
            </a:r>
            <a:r>
              <a:rPr lang="en-US" sz="2400" dirty="0" err="1">
                <a:latin typeface="Georgia" pitchFamily="18" charset="0"/>
              </a:rPr>
              <a:t>undernutrition</a:t>
            </a:r>
            <a:r>
              <a:rPr lang="en-US" sz="2400" dirty="0">
                <a:latin typeface="Georgia" pitchFamily="18" charset="0"/>
              </a:rPr>
              <a:t>. </a:t>
            </a:r>
          </a:p>
          <a:p>
            <a:pPr lvl="1"/>
            <a:r>
              <a:rPr lang="en-US" sz="2400" dirty="0">
                <a:latin typeface="Georgia" pitchFamily="18" charset="0"/>
              </a:rPr>
              <a:t>So cannot focus just on cereals or even just staples … must </a:t>
            </a: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pay more attention to healthy, nutrient-dense foods</a:t>
            </a:r>
            <a:r>
              <a:rPr lang="en-US" sz="2400" dirty="0">
                <a:latin typeface="Georgia" pitchFamily="18" charset="0"/>
              </a:rPr>
              <a:t>: fruits, nuts, vegetables, lean animal products.</a:t>
            </a:r>
          </a:p>
        </p:txBody>
      </p:sp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</p:spTree>
    <p:extLst>
      <p:ext uri="{BB962C8B-B14F-4D97-AF65-F5344CB8AC3E}">
        <p14:creationId xmlns:p14="http://schemas.microsoft.com/office/powerpoint/2010/main" val="118390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81074"/>
            <a:ext cx="8153399" cy="121920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dirty="0">
                <a:latin typeface="Georgia" pitchFamily="18" charset="0"/>
              </a:rPr>
              <a:t>3 bn can’t afford a healthy diet. That is a food </a:t>
            </a:r>
            <a:r>
              <a:rPr lang="en-US" sz="9600" b="1" i="1" dirty="0">
                <a:latin typeface="Georgia" pitchFamily="18" charset="0"/>
              </a:rPr>
              <a:t>systems </a:t>
            </a:r>
            <a:r>
              <a:rPr lang="en-US" sz="9600" b="1" dirty="0">
                <a:latin typeface="Georgia" pitchFamily="18" charset="0"/>
              </a:rPr>
              <a:t>problem … not just starchy staples issue. </a:t>
            </a:r>
            <a:endParaRPr lang="en-US" sz="9600" dirty="0"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6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dirty="0">
                <a:latin typeface="Georgia" panose="02040502050405020303" pitchFamily="18" charset="0"/>
              </a:rPr>
              <a:t>2.5-3.5 bn (?) deficient in ≥1 nutrient, 3-4x #people  undernourished. 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sz="96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dirty="0">
                <a:latin typeface="Georgia" panose="02040502050405020303" pitchFamily="18" charset="0"/>
              </a:rPr>
              <a:t>&gt;2 bn globally are overweight/obese.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sz="9600" dirty="0">
              <a:latin typeface="Georgia" panose="02040502050405020303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9600" dirty="0">
                <a:latin typeface="Georgia" panose="02040502050405020303" pitchFamily="18" charset="0"/>
              </a:rPr>
              <a:t>By 2030 diet-related health costs reach $1.3 tr (</a:t>
            </a:r>
            <a:r>
              <a:rPr lang="en-US" sz="9600" dirty="0">
                <a:latin typeface="Georgia" panose="02040502050405020303" pitchFamily="18" charset="0"/>
                <a:hlinkClick r:id="rId2"/>
              </a:rPr>
              <a:t>FAO 2020</a:t>
            </a:r>
            <a:r>
              <a:rPr lang="en-US" sz="9600" dirty="0">
                <a:latin typeface="Georgia" panose="02040502050405020303" pitchFamily="18" charset="0"/>
              </a:rPr>
              <a:t>)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9600" dirty="0">
              <a:latin typeface="Georgia" panose="02040502050405020303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9600" dirty="0">
                <a:latin typeface="Georgia" panose="02040502050405020303" pitchFamily="18" charset="0"/>
              </a:rPr>
              <a:t>~1/5 deaths due to diet/NCDs, w/low (high) intake of whole grains, fruits (sodium) biggest risk factors (</a:t>
            </a:r>
            <a:r>
              <a:rPr lang="en-US" sz="9600" dirty="0">
                <a:latin typeface="Georgia" panose="02040502050405020303" pitchFamily="18" charset="0"/>
                <a:hlinkClick r:id="rId3"/>
              </a:rPr>
              <a:t>GBD, </a:t>
            </a:r>
            <a:r>
              <a:rPr lang="en-US" sz="9600" i="1" dirty="0">
                <a:latin typeface="Georgia" pitchFamily="18" charset="0"/>
                <a:hlinkClick r:id="rId3"/>
              </a:rPr>
              <a:t>Lancet</a:t>
            </a:r>
            <a:r>
              <a:rPr lang="en-US" sz="9600" dirty="0">
                <a:latin typeface="Georgia" pitchFamily="18" charset="0"/>
                <a:hlinkClick r:id="rId3"/>
              </a:rPr>
              <a:t> 2019</a:t>
            </a:r>
            <a:r>
              <a:rPr lang="en-US" sz="9600" dirty="0">
                <a:latin typeface="Georgia" pitchFamily="18" charset="0"/>
              </a:rPr>
              <a:t>)</a:t>
            </a:r>
            <a:endParaRPr lang="en-US" sz="6600" dirty="0"/>
          </a:p>
          <a:p>
            <a:pPr marL="0" indent="0">
              <a:buNone/>
            </a:pPr>
            <a:endParaRPr lang="en-US" sz="9600" dirty="0">
              <a:latin typeface="Georgia" pitchFamily="18" charset="0"/>
            </a:endParaRPr>
          </a:p>
        </p:txBody>
      </p:sp>
      <p:pic>
        <p:nvPicPr>
          <p:cNvPr id="11268" name="Picture 5" descr="cu_logo_sml_150_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B281E7CE-9FCB-454B-811A-A55C02E948B1}"/>
              </a:ext>
            </a:extLst>
          </p:cNvPr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</p:spTree>
    <p:extLst>
      <p:ext uri="{BB962C8B-B14F-4D97-AF65-F5344CB8AC3E}">
        <p14:creationId xmlns:p14="http://schemas.microsoft.com/office/powerpoint/2010/main" val="118251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600" y="1280362"/>
            <a:ext cx="89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Need innovations throughout food value chain:</a:t>
            </a:r>
          </a:p>
          <a:p>
            <a:r>
              <a:rPr lang="en-US" sz="2400" dirty="0">
                <a:latin typeface="Georgia" pitchFamily="18" charset="0"/>
              </a:rPr>
              <a:t>- upstream (biofortification, mineral fertilizers/irrigation water) </a:t>
            </a:r>
          </a:p>
          <a:p>
            <a:r>
              <a:rPr lang="en-US" sz="2400" dirty="0">
                <a:latin typeface="Georgia" pitchFamily="18" charset="0"/>
              </a:rPr>
              <a:t>- midstream (industrial fortification– iodized salt, folic acid) </a:t>
            </a:r>
          </a:p>
          <a:p>
            <a:r>
              <a:rPr lang="en-US" sz="2400" dirty="0">
                <a:latin typeface="Georgia" pitchFamily="18" charset="0"/>
              </a:rPr>
              <a:t>- downstream (consumer behavior change)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28807" y="6577779"/>
            <a:ext cx="3515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Graphic credit: Ross Welch/Mike Gore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918" y="3124200"/>
            <a:ext cx="5055563" cy="3197063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E5986019-C6B2-4C42-AC93-F663282A8FFB}"/>
              </a:ext>
            </a:extLst>
          </p:cNvPr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</p:spTree>
    <p:extLst>
      <p:ext uri="{BB962C8B-B14F-4D97-AF65-F5344CB8AC3E}">
        <p14:creationId xmlns:p14="http://schemas.microsoft.com/office/powerpoint/2010/main" val="84232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9EA3E50-76A9-497A-B000-965CB88472B1}"/>
              </a:ext>
            </a:extLst>
          </p:cNvPr>
          <p:cNvGrpSpPr/>
          <p:nvPr/>
        </p:nvGrpSpPr>
        <p:grpSpPr>
          <a:xfrm>
            <a:off x="5714999" y="1809756"/>
            <a:ext cx="3457903" cy="4801314"/>
            <a:chOff x="5445979" y="1809756"/>
            <a:chExt cx="3666490" cy="4953000"/>
          </a:xfrm>
        </p:grpSpPr>
        <p:pic>
          <p:nvPicPr>
            <p:cNvPr id="4" name="Picture 3" descr="A close up of a map&#10;&#10;Description automatically generated">
              <a:extLst>
                <a:ext uri="{FF2B5EF4-FFF2-40B4-BE49-F238E27FC236}">
                  <a16:creationId xmlns:a16="http://schemas.microsoft.com/office/drawing/2014/main" id="{866B6B4B-678B-4BE0-8A0A-4FA4DF97117A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979" y="1809756"/>
              <a:ext cx="3666490" cy="4953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A6EF65-B186-4966-A309-3BB1E85BBF21}"/>
                </a:ext>
              </a:extLst>
            </p:cNvPr>
            <p:cNvSpPr txBox="1"/>
            <p:nvPr/>
          </p:nvSpPr>
          <p:spPr>
            <a:xfrm>
              <a:off x="5867400" y="6485757"/>
              <a:ext cx="2895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Georgia" panose="02040502050405020303" pitchFamily="18" charset="0"/>
                </a:rPr>
                <a:t>Source: </a:t>
              </a:r>
              <a:r>
                <a:rPr lang="en-US" sz="1200" dirty="0" err="1">
                  <a:latin typeface="Georgia" panose="02040502050405020303" pitchFamily="18" charset="0"/>
                  <a:hlinkClick r:id="rId3"/>
                </a:rPr>
                <a:t>Vollset</a:t>
              </a:r>
              <a:r>
                <a:rPr lang="en-US" sz="1200" dirty="0">
                  <a:latin typeface="Georgia" panose="02040502050405020303" pitchFamily="18" charset="0"/>
                  <a:hlinkClick r:id="rId3"/>
                </a:rPr>
                <a:t> et al. </a:t>
              </a:r>
              <a:r>
                <a:rPr lang="en-US" sz="1200" i="1" dirty="0">
                  <a:latin typeface="Georgia" panose="02040502050405020303" pitchFamily="18" charset="0"/>
                  <a:hlinkClick r:id="rId3"/>
                </a:rPr>
                <a:t>Lancet</a:t>
              </a:r>
              <a:r>
                <a:rPr lang="en-US" sz="1200" dirty="0">
                  <a:latin typeface="Georgia" panose="02040502050405020303" pitchFamily="18" charset="0"/>
                  <a:hlinkClick r:id="rId3"/>
                </a:rPr>
                <a:t> 2020</a:t>
              </a:r>
              <a:endParaRPr lang="en-US" sz="1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43000"/>
            <a:ext cx="8763000" cy="9144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400" b="1" dirty="0">
                <a:latin typeface="Georgia" pitchFamily="18" charset="0"/>
              </a:rPr>
              <a:t>Pay more attention to Africa: &gt;70% global food demand growth to 2100 b/c pop/income growth + urbanization.</a:t>
            </a:r>
            <a:br>
              <a:rPr lang="en-US" sz="2400" b="1" dirty="0">
                <a:latin typeface="Georgia" pitchFamily="18" charset="0"/>
              </a:rPr>
            </a:br>
            <a:br>
              <a:rPr lang="en-US" sz="2400" b="1" dirty="0">
                <a:latin typeface="Georgia" pitchFamily="18" charset="0"/>
              </a:rPr>
            </a:br>
            <a:endParaRPr lang="en-US" sz="2700" dirty="0">
              <a:latin typeface="Georgia" panose="02040502050405020303" pitchFamily="18" charset="0"/>
            </a:endParaRPr>
          </a:p>
        </p:txBody>
      </p:sp>
      <p:pic>
        <p:nvPicPr>
          <p:cNvPr id="10" name="Picture 5" descr="cu_logo_sml_150_ppt">
            <a:extLst>
              <a:ext uri="{FF2B5EF4-FFF2-40B4-BE49-F238E27FC236}">
                <a16:creationId xmlns:a16="http://schemas.microsoft.com/office/drawing/2014/main" id="{8514DE41-190D-455C-BF1E-1F2FCCD5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5E24BF-816F-452C-8CDF-B0F07403AFE6}"/>
              </a:ext>
            </a:extLst>
          </p:cNvPr>
          <p:cNvSpPr txBox="1"/>
          <p:nvPr/>
        </p:nvSpPr>
        <p:spPr>
          <a:xfrm>
            <a:off x="143510" y="2057400"/>
            <a:ext cx="59524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Georgia" pitchFamily="18" charset="0"/>
              </a:rPr>
              <a:t>GBD (</a:t>
            </a:r>
            <a:r>
              <a:rPr lang="en-US" sz="1800" i="1" dirty="0">
                <a:latin typeface="Georgia" pitchFamily="18" charset="0"/>
                <a:hlinkClick r:id="rId3"/>
              </a:rPr>
              <a:t>Lancet</a:t>
            </a:r>
            <a:r>
              <a:rPr lang="en-US" sz="1800" dirty="0">
                <a:latin typeface="Georgia" pitchFamily="18" charset="0"/>
                <a:hlinkClick r:id="rId3"/>
              </a:rPr>
              <a:t> 2020</a:t>
            </a:r>
            <a:r>
              <a:rPr lang="en-US" sz="1800" dirty="0">
                <a:latin typeface="Georgia" pitchFamily="18" charset="0"/>
              </a:rPr>
              <a:t>) population projections:</a:t>
            </a:r>
            <a:br>
              <a:rPr lang="en-US" sz="1800" dirty="0">
                <a:latin typeface="Georgia" pitchFamily="18" charset="0"/>
              </a:rPr>
            </a:br>
            <a:r>
              <a:rPr lang="en-US" sz="1800" dirty="0">
                <a:latin typeface="Georgia" pitchFamily="18" charset="0"/>
              </a:rPr>
              <a:t>Global pop will peak ~2064 @ &gt;9.7bn (7.8bn today)</a:t>
            </a:r>
          </a:p>
          <a:p>
            <a:br>
              <a:rPr lang="en-US" sz="1800" dirty="0">
                <a:latin typeface="Georgia" pitchFamily="18" charset="0"/>
              </a:rPr>
            </a:br>
            <a:r>
              <a:rPr lang="en-US" sz="1800" dirty="0">
                <a:latin typeface="Georgia" pitchFamily="18" charset="0"/>
              </a:rPr>
              <a:t>Only Africa growing in 2100, from &gt;1bn today to &gt;3bn</a:t>
            </a:r>
            <a:br>
              <a:rPr lang="en-US" sz="1800" dirty="0">
                <a:latin typeface="Georgia" pitchFamily="18" charset="0"/>
              </a:rPr>
            </a:br>
            <a:r>
              <a:rPr lang="en-US" sz="1800" dirty="0">
                <a:latin typeface="Georgia" pitchFamily="18" charset="0"/>
              </a:rPr>
              <a:t>Asia falls from &gt;4 bn today to &lt;3 bn in 2100. ~ All net global pop growth at 2100 will occur in Africa. 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Africa also urbanizing fastest, and will grow &gt; world avg.</a:t>
            </a:r>
          </a:p>
          <a:p>
            <a:r>
              <a:rPr lang="en-US" dirty="0">
                <a:latin typeface="Georgia" pitchFamily="18" charset="0"/>
              </a:rPr>
              <a:t>Income elasticities of food demand highest in Africa.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sz="1800" b="1" dirty="0">
                <a:latin typeface="Georgia" pitchFamily="18" charset="0"/>
              </a:rPr>
              <a:t>Must address Africa’s food systems b/c 70-80% of food is consumed within country where feedstock is grown. Trade is essential to stabilize prices. But domestic production/processing systems meet most demand. Must build capacity within Africa to combat food security challenges!</a:t>
            </a:r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49347EC-EEBC-411A-B9B6-8EF16A8AEB7A}"/>
              </a:ext>
            </a:extLst>
          </p:cNvPr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</p:spTree>
    <p:extLst>
      <p:ext uri="{BB962C8B-B14F-4D97-AF65-F5344CB8AC3E}">
        <p14:creationId xmlns:p14="http://schemas.microsoft.com/office/powerpoint/2010/main" val="54603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114800" y="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domestically?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EB9D8A-2B33-444C-A054-01C96AB2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kern="0" dirty="0">
                <a:latin typeface="Georgia" pitchFamily="18" charset="0"/>
              </a:rPr>
              <a:t>Core problems are similar … too many people cannot afford a healthy diet. This is </a:t>
            </a:r>
            <a:r>
              <a:rPr lang="en-US" sz="9600" b="1" u="sng" kern="0" dirty="0">
                <a:latin typeface="Georgia" pitchFamily="18" charset="0"/>
              </a:rPr>
              <a:t>less</a:t>
            </a:r>
            <a:r>
              <a:rPr lang="en-US" sz="9600" b="1" kern="0" dirty="0">
                <a:latin typeface="Georgia" pitchFamily="18" charset="0"/>
              </a:rPr>
              <a:t> an ag problem  than a </a:t>
            </a:r>
            <a:r>
              <a:rPr lang="en-US" sz="9600" b="1" kern="0" dirty="0" err="1">
                <a:latin typeface="Georgia" pitchFamily="18" charset="0"/>
              </a:rPr>
              <a:t>a</a:t>
            </a:r>
            <a:r>
              <a:rPr lang="en-US" sz="9600" b="1" kern="0" dirty="0">
                <a:latin typeface="Georgia" pitchFamily="18" charset="0"/>
              </a:rPr>
              <a:t> justice/livelihoods issue, w/health implications.</a:t>
            </a:r>
            <a:endParaRPr lang="en-US" sz="9600" kern="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FI is shockingly widespread in US, esp. for families w/children and for structurally disadvantaged peoples.</a:t>
            </a:r>
            <a:endParaRPr lang="en-US" sz="6600" kern="0" dirty="0"/>
          </a:p>
          <a:p>
            <a:pPr marL="0" indent="0">
              <a:buFontTx/>
              <a:buNone/>
            </a:pPr>
            <a:endParaRPr lang="en-US" sz="9600" kern="0" dirty="0">
              <a:latin typeface="Georgi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D3C64-89EA-4FCF-9E2C-EB97EA728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74" y="3124200"/>
            <a:ext cx="6339851" cy="3502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FA5742-C8BA-4650-9CEA-DF58E22B4506}"/>
              </a:ext>
            </a:extLst>
          </p:cNvPr>
          <p:cNvSpPr txBox="1"/>
          <p:nvPr/>
        </p:nvSpPr>
        <p:spPr>
          <a:xfrm>
            <a:off x="3276600" y="6472883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Map source: </a:t>
            </a:r>
            <a:r>
              <a:rPr lang="en-US" sz="1400" dirty="0">
                <a:latin typeface="Georgia" panose="02040502050405020303" pitchFamily="18" charset="0"/>
                <a:hlinkClick r:id="rId4"/>
              </a:rPr>
              <a:t>Schanzenbach (2020)</a:t>
            </a:r>
            <a:endParaRPr lang="en-US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5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114800" y="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domestically?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EB9D8A-2B33-444C-A054-01C96AB2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kern="0" dirty="0">
                <a:latin typeface="Georgia" pitchFamily="18" charset="0"/>
              </a:rPr>
              <a:t>Even w/strong economy there are millions who face food insecurity. #s grow as economy weakens.</a:t>
            </a:r>
            <a:endParaRPr lang="en-US" sz="9600" kern="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In 2019 3.7% reported sometimes/often not enough to eat.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Consistently &gt;10% food insecure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50-70% of food insecure remain FI &gt;2 years straight!</a:t>
            </a:r>
          </a:p>
          <a:p>
            <a:pPr marL="0" indent="0">
              <a:lnSpc>
                <a:spcPct val="120000"/>
              </a:lnSpc>
              <a:buNone/>
            </a:pPr>
            <a:endParaRPr lang="en-US" sz="6600" kern="0" dirty="0"/>
          </a:p>
          <a:p>
            <a:pPr marL="0" indent="0">
              <a:buFontTx/>
              <a:buNone/>
            </a:pPr>
            <a:endParaRPr lang="en-US" sz="9600" kern="0" dirty="0">
              <a:latin typeface="Georgia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A5742-C8BA-4650-9CEA-DF58E22B4506}"/>
              </a:ext>
            </a:extLst>
          </p:cNvPr>
          <p:cNvSpPr txBox="1"/>
          <p:nvPr/>
        </p:nvSpPr>
        <p:spPr>
          <a:xfrm>
            <a:off x="3276600" y="657124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Lee, Barrett &amp; Hoddinott (2021)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112C11-0099-470D-A7F9-D31BC1BBF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29" r="803"/>
          <a:stretch/>
        </p:blipFill>
        <p:spPr>
          <a:xfrm>
            <a:off x="1085790" y="3457903"/>
            <a:ext cx="6972419" cy="31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20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114800" y="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domestically?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EB9D8A-2B33-444C-A054-01C96AB2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kern="0" dirty="0">
                <a:latin typeface="Georgia" pitchFamily="18" charset="0"/>
              </a:rPr>
              <a:t>Chronic food insecurity can last very long time</a:t>
            </a:r>
            <a:endParaRPr lang="en-US" sz="9600" kern="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In 2019 3.7% reported sometimes/often not enough to eat.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Consistently &gt;10% food insecure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50-70% of food insecure remain FI &gt;2 years straight!</a:t>
            </a:r>
          </a:p>
          <a:p>
            <a:pPr marL="0" indent="0">
              <a:lnSpc>
                <a:spcPct val="120000"/>
              </a:lnSpc>
              <a:buNone/>
            </a:pPr>
            <a:endParaRPr lang="en-US" sz="6600" kern="0" dirty="0"/>
          </a:p>
          <a:p>
            <a:pPr marL="0" indent="0">
              <a:buFontTx/>
              <a:buNone/>
            </a:pPr>
            <a:endParaRPr lang="en-US" sz="9600" kern="0" dirty="0">
              <a:latin typeface="Georgia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A5742-C8BA-4650-9CEA-DF58E22B4506}"/>
              </a:ext>
            </a:extLst>
          </p:cNvPr>
          <p:cNvSpPr txBox="1"/>
          <p:nvPr/>
        </p:nvSpPr>
        <p:spPr>
          <a:xfrm>
            <a:off x="3276600" y="657124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Lee, Barrett &amp; Hoddinott (2021)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6FB249-C533-4857-BE89-A09EA207B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6" t="6098" r="6044" b="4472"/>
          <a:stretch/>
        </p:blipFill>
        <p:spPr>
          <a:xfrm>
            <a:off x="1371600" y="3071963"/>
            <a:ext cx="6553200" cy="349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76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72FCF7-3984-4017-A3CF-891E9EC98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77024"/>
            <a:ext cx="5638800" cy="4104776"/>
          </a:xfrm>
          <a:prstGeom prst="rect">
            <a:avLst/>
          </a:prstGeom>
        </p:spPr>
      </p:pic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114800" y="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domestically?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EB9D8A-2B33-444C-A054-01C96AB2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kern="0" dirty="0">
                <a:latin typeface="Georgia" pitchFamily="18" charset="0"/>
              </a:rPr>
              <a:t>Chronic food insecurity can last very long time</a:t>
            </a:r>
            <a:endParaRPr lang="en-US" sz="9600" kern="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Huge inter-group differences: 28-112x range from HH headed by WOC w/o HS degree vs. by WM college grad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Food security status reflects broader SES differences</a:t>
            </a:r>
            <a:endParaRPr lang="en-US" sz="6600" kern="0" dirty="0"/>
          </a:p>
          <a:p>
            <a:pPr marL="0" indent="0">
              <a:buFontTx/>
              <a:buNone/>
            </a:pPr>
            <a:endParaRPr lang="en-US" sz="9600" kern="0" dirty="0">
              <a:latin typeface="Georgia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A5742-C8BA-4650-9CEA-DF58E22B4506}"/>
              </a:ext>
            </a:extLst>
          </p:cNvPr>
          <p:cNvSpPr txBox="1"/>
          <p:nvPr/>
        </p:nvSpPr>
        <p:spPr>
          <a:xfrm>
            <a:off x="5741276" y="6468768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Lee, Barrett &amp; Hoddinott (2021)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AB22C8-995F-458B-8E9F-C9C6A4FA6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834" y="3860170"/>
            <a:ext cx="5124766" cy="24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19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486400" y="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Summary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295400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Food security remains a systemic challenge, globally and in the US. 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Too often thought of as an ag/production problem and/or as a calorie supply or intake issue.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Far more a social justice/poverty problem related to access to healthy foods, w/big health consequences and serious feedback effects on poverty, learning, etc.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Requires a two-pronged progressive approach: </a:t>
            </a:r>
          </a:p>
          <a:p>
            <a:pPr marL="457200" indent="-457200">
              <a:buAutoNum type="arabicParenR"/>
            </a:pPr>
            <a:r>
              <a:rPr lang="en-US" sz="2400" b="1" dirty="0">
                <a:latin typeface="Georgia" pitchFamily="18" charset="0"/>
              </a:rPr>
              <a:t>support scientific progress to develop better technologies/ policies </a:t>
            </a:r>
          </a:p>
          <a:p>
            <a:pPr marL="457200" indent="-457200">
              <a:buAutoNum type="arabicParenR"/>
            </a:pPr>
            <a:r>
              <a:rPr lang="en-US" sz="2400" b="1" dirty="0">
                <a:latin typeface="Georgia" pitchFamily="18" charset="0"/>
              </a:rPr>
              <a:t>advance a preferential option for the poorest.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sitting on the ground outside&#10;&#10;Description automatically generated with low confidence">
            <a:extLst>
              <a:ext uri="{FF2B5EF4-FFF2-40B4-BE49-F238E27FC236}">
                <a16:creationId xmlns:a16="http://schemas.microsoft.com/office/drawing/2014/main" id="{1420D94E-0BC9-43E3-8775-2FFF8C294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8903" y="4724400"/>
            <a:ext cx="922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Thank you for your time, interest and comments!</a:t>
            </a:r>
          </a:p>
        </p:txBody>
      </p:sp>
      <p:pic>
        <p:nvPicPr>
          <p:cNvPr id="27652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7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274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Food security is a human right (Art. 25 1948 UDHR), intrinsic to human flourishing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5BB18C-B4BF-4A7A-8188-F42B8856B651}"/>
              </a:ext>
            </a:extLst>
          </p:cNvPr>
          <p:cNvSpPr txBox="1"/>
          <p:nvPr/>
        </p:nvSpPr>
        <p:spPr>
          <a:xfrm>
            <a:off x="331546" y="2344173"/>
            <a:ext cx="464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Food security exists if and only if 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“</a:t>
            </a:r>
            <a:r>
              <a:rPr lang="en-US" sz="2400" i="1" u="sng" dirty="0">
                <a:latin typeface="Georgia" panose="02040502050405020303" pitchFamily="18" charset="0"/>
              </a:rPr>
              <a:t>all people </a:t>
            </a:r>
            <a:r>
              <a:rPr lang="en-US" sz="2400" i="1" dirty="0">
                <a:latin typeface="Georgia" panose="02040502050405020303" pitchFamily="18" charset="0"/>
              </a:rPr>
              <a:t>at </a:t>
            </a:r>
            <a:r>
              <a:rPr lang="en-US" sz="2400" i="1" u="sng" dirty="0">
                <a:latin typeface="Georgia" panose="02040502050405020303" pitchFamily="18" charset="0"/>
              </a:rPr>
              <a:t>all times </a:t>
            </a:r>
            <a:r>
              <a:rPr lang="en-US" sz="2400" i="1" dirty="0">
                <a:latin typeface="Georgia" panose="02040502050405020303" pitchFamily="18" charset="0"/>
              </a:rPr>
              <a:t>have physical, social, and economic access to </a:t>
            </a:r>
            <a:r>
              <a:rPr lang="en-US" sz="2400" i="1" u="sng" dirty="0">
                <a:latin typeface="Georgia" panose="02040502050405020303" pitchFamily="18" charset="0"/>
              </a:rPr>
              <a:t>sufficient, safe and nutritious food </a:t>
            </a:r>
            <a:r>
              <a:rPr lang="en-US" sz="2400" i="1" dirty="0">
                <a:latin typeface="Georgia" panose="02040502050405020303" pitchFamily="18" charset="0"/>
              </a:rPr>
              <a:t>that meets their dietary needs and food preferences </a:t>
            </a:r>
            <a:r>
              <a:rPr lang="en-US" sz="2400" i="1" u="sng" dirty="0">
                <a:latin typeface="Georgia" panose="02040502050405020303" pitchFamily="18" charset="0"/>
              </a:rPr>
              <a:t>for an active and healthy life</a:t>
            </a:r>
            <a:r>
              <a:rPr lang="en-US" sz="2400" dirty="0">
                <a:latin typeface="Georgia" panose="02040502050405020303" pitchFamily="18" charset="0"/>
              </a:rPr>
              <a:t>” </a:t>
            </a:r>
          </a:p>
          <a:p>
            <a:pPr algn="ctr"/>
            <a:endParaRPr lang="en-US" sz="2400" dirty="0"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(1996 World Food Summit definition, emphasis added)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C3F62-A5C6-4ACB-B0B0-8D71A2F51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043894"/>
            <a:ext cx="3524250" cy="4661706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526189BD-7394-4F5E-80CB-D3FB36BA0B86}"/>
              </a:ext>
            </a:extLst>
          </p:cNvPr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80165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51508"/>
            <a:ext cx="8686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Achieving food security requires technological and policy innovations that are </a:t>
            </a:r>
            <a:r>
              <a:rPr lang="en-US" sz="2400" b="1" dirty="0">
                <a:solidFill>
                  <a:srgbClr val="FF0000"/>
                </a:solidFill>
                <a:latin typeface="Georgia" pitchFamily="18" charset="0"/>
              </a:rPr>
              <a:t>progressive </a:t>
            </a:r>
            <a:r>
              <a:rPr lang="en-US" sz="2400" b="1" dirty="0">
                <a:latin typeface="Georgia" pitchFamily="18" charset="0"/>
              </a:rPr>
              <a:t>in both senses:</a:t>
            </a:r>
          </a:p>
          <a:p>
            <a:endParaRPr lang="en-US" sz="2400" b="1" dirty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Georgia" pitchFamily="18" charset="0"/>
              </a:rPr>
              <a:t>Have faith in </a:t>
            </a:r>
            <a:r>
              <a:rPr lang="en-US" sz="2400" b="1" dirty="0">
                <a:solidFill>
                  <a:srgbClr val="FF0000"/>
                </a:solidFill>
                <a:latin typeface="Georgia" pitchFamily="18" charset="0"/>
              </a:rPr>
              <a:t>science</a:t>
            </a:r>
            <a:r>
              <a:rPr lang="en-US" sz="2400" b="1" dirty="0">
                <a:latin typeface="Georgia" pitchFamily="18" charset="0"/>
              </a:rPr>
              <a:t> as an engine of advance</a:t>
            </a:r>
          </a:p>
          <a:p>
            <a:pPr marL="457200" indent="-457200">
              <a:buAutoNum type="arabicPeriod"/>
            </a:pPr>
            <a:endParaRPr lang="en-US" sz="2400" b="1" dirty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Georgia" pitchFamily="18" charset="0"/>
              </a:rPr>
              <a:t>Show</a:t>
            </a:r>
            <a:r>
              <a:rPr lang="en-US" sz="2400" b="1" dirty="0">
                <a:solidFill>
                  <a:srgbClr val="FF0000"/>
                </a:solidFill>
                <a:latin typeface="Georgia" pitchFamily="18" charset="0"/>
              </a:rPr>
              <a:t> solidarity</a:t>
            </a:r>
            <a:r>
              <a:rPr lang="en-US" sz="2400" b="1" dirty="0">
                <a:latin typeface="Georgia" pitchFamily="18" charset="0"/>
              </a:rPr>
              <a:t> with the poor. </a:t>
            </a:r>
          </a:p>
          <a:p>
            <a:endParaRPr lang="en-US" sz="36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8000" y="6526510"/>
            <a:ext cx="574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Photo credits: Forward Press, </a:t>
            </a:r>
            <a:r>
              <a:rPr lang="en-US" sz="1400" dirty="0" err="1">
                <a:latin typeface="Georgia" panose="02040502050405020303" pitchFamily="18" charset="0"/>
              </a:rPr>
              <a:t>Edesia</a:t>
            </a:r>
            <a:r>
              <a:rPr lang="en-US" sz="1400" dirty="0">
                <a:latin typeface="Georgia" panose="02040502050405020303" pitchFamily="18" charset="0"/>
              </a:rPr>
              <a:t>, Mike Gore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9" t="6831" r="23634"/>
          <a:stretch/>
        </p:blipFill>
        <p:spPr>
          <a:xfrm>
            <a:off x="5982606" y="3668006"/>
            <a:ext cx="3048000" cy="2078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58168"/>
            <a:ext cx="3890032" cy="2078736"/>
          </a:xfrm>
          <a:prstGeom prst="rect">
            <a:avLst/>
          </a:prstGeom>
        </p:spPr>
      </p:pic>
      <p:pic>
        <p:nvPicPr>
          <p:cNvPr id="1026" name="Picture 2" descr="State-Of-The-Art Automation Processes Helps More Malnourished Children |  Rockwell Automation">
            <a:extLst>
              <a:ext uri="{FF2B5EF4-FFF2-40B4-BE49-F238E27FC236}">
                <a16:creationId xmlns:a16="http://schemas.microsoft.com/office/drawing/2014/main" id="{532BC06F-D5F2-4C69-B441-E13DD863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844275"/>
            <a:ext cx="2650704" cy="26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839200" cy="98107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700" dirty="0">
                <a:latin typeface="Georgia" panose="02040502050405020303" pitchFamily="18" charset="0"/>
              </a:rPr>
              <a:t>50 </a:t>
            </a:r>
            <a:r>
              <a:rPr lang="en-US" sz="2700" dirty="0" err="1">
                <a:latin typeface="Georgia" panose="02040502050405020303" pitchFamily="18" charset="0"/>
              </a:rPr>
              <a:t>yrs</a:t>
            </a:r>
            <a:r>
              <a:rPr lang="en-US" sz="2700" dirty="0">
                <a:latin typeface="Georgia" panose="02040502050405020303" pitchFamily="18" charset="0"/>
              </a:rPr>
              <a:t> ago, facing ‘population bomb’ and famines in Asia/Africa,   goal was again reduce hunger/raise yields. </a:t>
            </a:r>
            <a:r>
              <a:rPr lang="en-US" sz="2700" b="1" dirty="0">
                <a:latin typeface="Georgia" panose="02040502050405020303" pitchFamily="18" charset="0"/>
              </a:rPr>
              <a:t>Science-led effort </a:t>
            </a:r>
            <a:r>
              <a:rPr lang="en-US" sz="2700" dirty="0">
                <a:latin typeface="Georgia" panose="02040502050405020303" pitchFamily="18" charset="0"/>
              </a:rPr>
              <a:t>to ‘grow the pile of rice on the plates of food-short consumers’. Green Revolution tech successes (Norman Borlaug 1970 NPP!)</a:t>
            </a:r>
            <a:br>
              <a:rPr lang="en-US" sz="2700" dirty="0">
                <a:latin typeface="Georgia" panose="02040502050405020303" pitchFamily="18" charset="0"/>
              </a:rPr>
            </a:br>
            <a:endParaRPr lang="en-US" sz="2700" dirty="0">
              <a:highlight>
                <a:srgbClr val="FFFF00"/>
              </a:highlight>
              <a:latin typeface="Georgia" panose="02040502050405020303" pitchFamily="18" charset="0"/>
            </a:endParaRPr>
          </a:p>
        </p:txBody>
      </p:sp>
      <p:pic>
        <p:nvPicPr>
          <p:cNvPr id="10" name="Picture 5" descr="cu_logo_sml_150_ppt">
            <a:extLst>
              <a:ext uri="{FF2B5EF4-FFF2-40B4-BE49-F238E27FC236}">
                <a16:creationId xmlns:a16="http://schemas.microsoft.com/office/drawing/2014/main" id="{23F6A5DC-0457-4D6B-8679-B9DF84754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2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E965C2-0732-4B96-A8BF-503639A5B6CF}"/>
              </a:ext>
            </a:extLst>
          </p:cNvPr>
          <p:cNvSpPr txBox="1"/>
          <p:nvPr/>
        </p:nvSpPr>
        <p:spPr>
          <a:xfrm>
            <a:off x="535898" y="204442"/>
            <a:ext cx="845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Past successes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89B905-16F1-4BFF-A9D8-0292EC0D9B22}"/>
              </a:ext>
            </a:extLst>
          </p:cNvPr>
          <p:cNvGrpSpPr/>
          <p:nvPr/>
        </p:nvGrpSpPr>
        <p:grpSpPr>
          <a:xfrm>
            <a:off x="1143000" y="3095626"/>
            <a:ext cx="7693572" cy="3696431"/>
            <a:chOff x="1143000" y="3095626"/>
            <a:chExt cx="7693572" cy="36964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4C8654-393E-4A35-B8E0-92B71F66A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3095626"/>
              <a:ext cx="6858000" cy="3429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75D57D-807D-4E2A-AD3D-0A88834FE43E}"/>
                </a:ext>
              </a:extLst>
            </p:cNvPr>
            <p:cNvSpPr txBox="1"/>
            <p:nvPr/>
          </p:nvSpPr>
          <p:spPr>
            <a:xfrm>
              <a:off x="6400800" y="6515058"/>
              <a:ext cx="2435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Georgia" panose="02040502050405020303" pitchFamily="18" charset="0"/>
                </a:rPr>
                <a:t>Photo credit: IRRI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70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247" y="2667000"/>
            <a:ext cx="89305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Georgia" pitchFamily="18" charset="0"/>
              </a:rPr>
              <a:t>Success due to </a:t>
            </a:r>
            <a:r>
              <a:rPr lang="en-US" altLang="en-US" sz="2000" b="1" dirty="0">
                <a:latin typeface="Georgia" pitchFamily="18" charset="0"/>
              </a:rPr>
              <a:t>more than just ag R&amp;D</a:t>
            </a:r>
            <a:r>
              <a:rPr lang="en-US" altLang="en-US" sz="2000" dirty="0">
                <a:latin typeface="Georgia" pitchFamily="18" charset="0"/>
              </a:rPr>
              <a:t>, which generates both </a:t>
            </a:r>
          </a:p>
          <a:p>
            <a:r>
              <a:rPr lang="en-US" altLang="en-US" sz="2000" dirty="0">
                <a:latin typeface="Georgia" pitchFamily="18" charset="0"/>
              </a:rPr>
              <a:t>losers and winners. Poverty is </a:t>
            </a:r>
            <a:r>
              <a:rPr lang="en-US" altLang="en-US" sz="2000" i="1" dirty="0">
                <a:latin typeface="Georgia" pitchFamily="18" charset="0"/>
              </a:rPr>
              <a:t>the</a:t>
            </a:r>
            <a:r>
              <a:rPr lang="en-US" altLang="en-US" sz="2000" dirty="0">
                <a:latin typeface="Georgia" pitchFamily="18" charset="0"/>
              </a:rPr>
              <a:t> key driver of food insecurity.</a:t>
            </a:r>
            <a:r>
              <a:rPr lang="en-US" sz="2000" dirty="0">
                <a:latin typeface="Georgia" pitchFamily="18" charset="0"/>
              </a:rPr>
              <a:t> 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>
                <a:latin typeface="Georgia" pitchFamily="18" charset="0"/>
              </a:rPr>
              <a:t>Policy reforms to address food access have been key to progress</a:t>
            </a:r>
            <a:r>
              <a:rPr lang="en-US" altLang="en-US" sz="2000" dirty="0">
                <a:latin typeface="Georgia" pitchFamily="18" charset="0"/>
              </a:rPr>
              <a:t>:</a:t>
            </a: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Right to work and scalable EGS increasingly widespread (e.g., NREGA)</a:t>
            </a:r>
          </a:p>
          <a:p>
            <a:pPr indent="-182880">
              <a:buFontTx/>
              <a:buChar char="-"/>
            </a:pPr>
            <a:r>
              <a:rPr lang="en-US" sz="2000" dirty="0">
                <a:latin typeface="Georgia" panose="02040502050405020303" pitchFamily="18" charset="0"/>
              </a:rPr>
              <a:t>&gt;130 low-/middle-income countries now have at least one non-contributory cash transfer program (</a:t>
            </a:r>
            <a:r>
              <a:rPr lang="en-US" sz="2000" dirty="0" err="1">
                <a:latin typeface="Georgia" panose="02040502050405020303" pitchFamily="18" charset="0"/>
                <a:hlinkClick r:id="rId3"/>
              </a:rPr>
              <a:t>Bastagli</a:t>
            </a:r>
            <a:r>
              <a:rPr lang="en-US" sz="2000" dirty="0">
                <a:latin typeface="Georgia" panose="02040502050405020303" pitchFamily="18" charset="0"/>
                <a:hlinkClick r:id="rId3"/>
              </a:rPr>
              <a:t> et al. 2019</a:t>
            </a:r>
            <a:r>
              <a:rPr lang="en-US" sz="2000" dirty="0">
                <a:latin typeface="Georgia" panose="02040502050405020303" pitchFamily="18" charset="0"/>
              </a:rPr>
              <a:t>)</a:t>
            </a: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Since March &gt;200 countries launched &gt;1K SP measures! (</a:t>
            </a:r>
            <a:r>
              <a:rPr lang="en-US" altLang="en-US" sz="2000" dirty="0">
                <a:latin typeface="Georgia" pitchFamily="18" charset="0"/>
                <a:hlinkClick r:id="rId4"/>
              </a:rPr>
              <a:t>Gentilini et al.) </a:t>
            </a:r>
            <a:endParaRPr lang="en-US" altLang="en-US" sz="2000" dirty="0">
              <a:latin typeface="Georgia" pitchFamily="18" charset="0"/>
            </a:endParaRP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~1.5 bn people benefit from gov’t food assistance programs (mostly in-kind) (Alderman et al. 2018)</a:t>
            </a: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Improved humanitarian response: EW/targeting, accelerated, cost-effective response. Therapeutic foods. Big shift from “food aid “ to “food assistance”.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297E349A-2045-4C6C-BE02-206449E7E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76628"/>
            <a:ext cx="7086600" cy="1323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Georgia" pitchFamily="18" charset="0"/>
              </a:rPr>
              <a:t>“Starvation is the characteristic of some people not </a:t>
            </a:r>
            <a:r>
              <a:rPr lang="en-US" altLang="en-US" sz="2000" i="1" dirty="0">
                <a:latin typeface="Georgia" pitchFamily="18" charset="0"/>
              </a:rPr>
              <a:t>having</a:t>
            </a:r>
            <a:r>
              <a:rPr lang="en-US" altLang="en-US" sz="2000" dirty="0">
                <a:latin typeface="Georgia" pitchFamily="18" charset="0"/>
              </a:rPr>
              <a:t> enough food to eat. It is not the characteristic of there </a:t>
            </a:r>
            <a:r>
              <a:rPr lang="en-US" altLang="en-US" sz="2000" i="1" dirty="0">
                <a:latin typeface="Georgia" pitchFamily="18" charset="0"/>
              </a:rPr>
              <a:t>being</a:t>
            </a:r>
            <a:r>
              <a:rPr lang="en-US" altLang="en-US" sz="2000" dirty="0">
                <a:latin typeface="Georgia" pitchFamily="18" charset="0"/>
              </a:rPr>
              <a:t> not enough food to eat.”       (emphasis in original) </a:t>
            </a:r>
          </a:p>
          <a:p>
            <a:pPr eaLnBrk="1" hangingPunct="1"/>
            <a:r>
              <a:rPr lang="en-US" altLang="en-US" sz="2000" dirty="0">
                <a:latin typeface="Georgia" pitchFamily="18" charset="0"/>
              </a:rPr>
              <a:t>  - Opening sentences, Amartya Sen</a:t>
            </a:r>
            <a:r>
              <a:rPr lang="en-US" altLang="en-US" sz="2000" i="1" dirty="0">
                <a:latin typeface="Georgia" pitchFamily="18" charset="0"/>
              </a:rPr>
              <a:t>, </a:t>
            </a:r>
            <a:r>
              <a:rPr lang="en-US" altLang="en-US" sz="2000" dirty="0">
                <a:latin typeface="Georgia" pitchFamily="18" charset="0"/>
              </a:rPr>
              <a:t>1981 </a:t>
            </a:r>
            <a:r>
              <a:rPr lang="en-US" altLang="en-US" sz="2000" i="1" dirty="0">
                <a:latin typeface="Georgia" pitchFamily="18" charset="0"/>
              </a:rPr>
              <a:t>Poverty &amp; Famines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4DD76-0004-469D-B75E-CE7FD66D0382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Past successes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8A58B-D9FD-4241-87CB-0F2D694E1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199" y="1030405"/>
            <a:ext cx="1788729" cy="18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3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A32145-9C16-4264-959A-C3BAD60706C3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Past successes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86072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Results: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Georgia" panose="02040502050405020303" pitchFamily="18" charset="0"/>
              </a:rPr>
              <a:t>Global pop grew from 2/3/4 bn in 1928/1960/1975 to 7.8 bn now … but crop yields and dietary energy supplies grew faster.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Georgia" panose="02040502050405020303" pitchFamily="18" charset="0"/>
              </a:rPr>
              <a:t>~5 bn</a:t>
            </a:r>
            <a:r>
              <a:rPr lang="en-US" sz="2400" dirty="0">
                <a:latin typeface="Georgia" panose="02040502050405020303" pitchFamily="18" charset="0"/>
              </a:rPr>
              <a:t> more people get enough Kcal today than 90 </a:t>
            </a:r>
            <a:r>
              <a:rPr lang="en-US" sz="2400" dirty="0" err="1">
                <a:latin typeface="Georgia" panose="02040502050405020303" pitchFamily="18" charset="0"/>
              </a:rPr>
              <a:t>yrs</a:t>
            </a:r>
            <a:r>
              <a:rPr lang="en-US" sz="2400" dirty="0">
                <a:latin typeface="Georgia" panose="02040502050405020303" pitchFamily="18" charset="0"/>
              </a:rPr>
              <a:t> ago.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Georgia" panose="02040502050405020303" pitchFamily="18" charset="0"/>
              </a:rPr>
              <a:t>Undernourishment grew ~60mn since 2014, to ~688 </a:t>
            </a:r>
            <a:r>
              <a:rPr lang="en-US" sz="2400" dirty="0" err="1">
                <a:latin typeface="Georgia" panose="02040502050405020303" pitchFamily="18" charset="0"/>
              </a:rPr>
              <a:t>mn</a:t>
            </a:r>
            <a:r>
              <a:rPr lang="en-US" sz="2400" dirty="0">
                <a:latin typeface="Georgia" panose="02040502050405020303" pitchFamily="18" charset="0"/>
              </a:rPr>
              <a:t>, but # </a:t>
            </a:r>
            <a:r>
              <a:rPr lang="en-US" sz="2400" b="1" u="sng" dirty="0">
                <a:latin typeface="Georgia" panose="02040502050405020303" pitchFamily="18" charset="0"/>
              </a:rPr>
              <a:t>not</a:t>
            </a:r>
            <a:r>
              <a:rPr lang="en-US" sz="2400" dirty="0">
                <a:latin typeface="Georgia" panose="02040502050405020303" pitchFamily="18" charset="0"/>
              </a:rPr>
              <a:t> under-nourished grew by ~450mn, to 7.1bn.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45987-2985-4CB0-AE80-43EB0777A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254224"/>
            <a:ext cx="6190880" cy="3549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449712-5461-460B-9C62-819CF3555217}"/>
              </a:ext>
            </a:extLst>
          </p:cNvPr>
          <p:cNvSpPr txBox="1"/>
          <p:nvPr/>
        </p:nvSpPr>
        <p:spPr>
          <a:xfrm>
            <a:off x="145676" y="4191000"/>
            <a:ext cx="3352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~</a:t>
            </a:r>
            <a:r>
              <a:rPr lang="en-US" sz="2400" b="1" dirty="0">
                <a:latin typeface="Georgia" panose="02040502050405020303" pitchFamily="18" charset="0"/>
              </a:rPr>
              <a:t>90 </a:t>
            </a:r>
            <a:r>
              <a:rPr lang="en-US" sz="2400" b="1" dirty="0" err="1">
                <a:latin typeface="Georgia" panose="02040502050405020303" pitchFamily="18" charset="0"/>
              </a:rPr>
              <a:t>mn</a:t>
            </a:r>
            <a:r>
              <a:rPr lang="en-US" sz="2400" b="1" dirty="0">
                <a:latin typeface="Georgia" panose="02040502050405020303" pitchFamily="18" charset="0"/>
              </a:rPr>
              <a:t>/</a:t>
            </a:r>
            <a:r>
              <a:rPr lang="en-US" sz="2400" b="1" dirty="0" err="1">
                <a:latin typeface="Georgia" panose="02040502050405020303" pitchFamily="18" charset="0"/>
              </a:rPr>
              <a:t>yr</a:t>
            </a:r>
            <a:r>
              <a:rPr lang="en-US" sz="2400" dirty="0">
                <a:latin typeface="Georgia" panose="02040502050405020303" pitchFamily="18" charset="0"/>
              </a:rPr>
              <a:t> more people met caloric needs since 2000 … more than 10K/hour for 20 </a:t>
            </a:r>
            <a:r>
              <a:rPr lang="en-US" sz="2400" dirty="0" err="1">
                <a:latin typeface="Georgia" panose="02040502050405020303" pitchFamily="18" charset="0"/>
              </a:rPr>
              <a:t>yrs</a:t>
            </a:r>
            <a:r>
              <a:rPr lang="en-US" sz="2400" dirty="0">
                <a:latin typeface="Georgia" panose="02040502050405020303" pitchFamily="18" charset="0"/>
              </a:rPr>
              <a:t>!</a:t>
            </a:r>
            <a:endParaRPr lang="en-US" sz="2400" b="1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9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C5CAA7-F805-437C-93FF-44E5E229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31154"/>
            <a:ext cx="7439025" cy="2686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968123"/>
            <a:ext cx="8610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The focus on starchy staples and calories predictably increased relative price of nutrient-rich foods … esp. compared to ultra-processed foods made w/cheaper sugars/fats, esp. as rising real wages rapidly boost demand for processed foods/FAFH.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Obesity is a global problem, not just (even mainly) a HIC one, with huge health and economic consequences.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endParaRPr lang="en-US" sz="36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3E4AD8-CEA2-4C89-9967-48959953E4E7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… also fed today’s problems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C6789-E4B9-48AA-940E-53E863C1DB7C}"/>
              </a:ext>
            </a:extLst>
          </p:cNvPr>
          <p:cNvSpPr txBox="1"/>
          <p:nvPr/>
        </p:nvSpPr>
        <p:spPr>
          <a:xfrm>
            <a:off x="762000" y="3725699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Share of world’s overweight/obese population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8F50B2-84C4-4DEA-AE11-51DF03F9A83A}"/>
              </a:ext>
            </a:extLst>
          </p:cNvPr>
          <p:cNvSpPr txBox="1"/>
          <p:nvPr/>
        </p:nvSpPr>
        <p:spPr>
          <a:xfrm>
            <a:off x="6248400" y="6440205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Source: </a:t>
            </a:r>
            <a:r>
              <a:rPr lang="en-US" sz="1200" dirty="0">
                <a:latin typeface="Georgia" panose="02040502050405020303" pitchFamily="18" charset="0"/>
                <a:hlinkClick r:id="rId4"/>
              </a:rPr>
              <a:t>Shekar and Popkin (2020)</a:t>
            </a:r>
            <a:endParaRPr lang="en-US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1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14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Micronutrient (i.e., mineral/vitamin) deficiencies can also have serious cognitive/physical effects, can result in nutritional poverty traps.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71090436"/>
              </p:ext>
            </p:extLst>
          </p:nvPr>
        </p:nvGraphicFramePr>
        <p:xfrm>
          <a:off x="152400" y="2948368"/>
          <a:ext cx="5486400" cy="353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791200" y="2714241"/>
            <a:ext cx="3352800" cy="3970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Globally, among population:</a:t>
            </a:r>
          </a:p>
          <a:p>
            <a:r>
              <a:rPr lang="en-US" sz="2000" dirty="0">
                <a:latin typeface="Georgia" panose="02040502050405020303" pitchFamily="18" charset="0"/>
              </a:rPr>
              <a:t>&gt;45% (~25%) of children (everyone) suffers from </a:t>
            </a:r>
            <a:r>
              <a:rPr lang="en-US" sz="2000" dirty="0">
                <a:latin typeface="Georgia" panose="02040502050405020303" pitchFamily="18" charset="0"/>
                <a:hlinkClick r:id="rId4"/>
              </a:rPr>
              <a:t>iron-deficiency anemia 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&gt;35% of school age children suffer from iodine deficiency</a:t>
            </a:r>
          </a:p>
          <a:p>
            <a:r>
              <a:rPr lang="en-US" sz="2000" dirty="0">
                <a:latin typeface="Georgia" panose="02040502050405020303" pitchFamily="18" charset="0"/>
              </a:rPr>
              <a:t>&gt;30% of children under 5 suffer from vitamin A deficiency</a:t>
            </a:r>
          </a:p>
          <a:p>
            <a:pPr marL="0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(Beware: MN data are out-of-date and incomplete!)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6488668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</a:t>
            </a:r>
            <a:r>
              <a:rPr lang="en-US" sz="1400" dirty="0">
                <a:latin typeface="Georgia" panose="02040502050405020303" pitchFamily="18" charset="0"/>
                <a:hlinkClick r:id="rId5"/>
              </a:rPr>
              <a:t>Barrett and Bevis (2015)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3CA3AB-6F85-4EB7-80AC-24581BBBF25D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… also fed today’s problems</a:t>
            </a:r>
          </a:p>
        </p:txBody>
      </p:sp>
    </p:spTree>
    <p:extLst>
      <p:ext uri="{BB962C8B-B14F-4D97-AF65-F5344CB8AC3E}">
        <p14:creationId xmlns:p14="http://schemas.microsoft.com/office/powerpoint/2010/main" val="340663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465" y="109318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Cheaper food and longer supply chains increase loss/waste of key nutrients along the value chain from crop production to human consumption</a:t>
            </a:r>
            <a:endParaRPr lang="en-US" sz="36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700" y="62484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eorgia" pitchFamily="18" charset="0"/>
              </a:rPr>
              <a:t>For some micronutrients (calcium, folate) residual availability &lt;10% &gt;</a:t>
            </a:r>
            <a:r>
              <a:rPr lang="en-US" sz="2000" dirty="0" err="1">
                <a:latin typeface="Georgia" pitchFamily="18" charset="0"/>
              </a:rPr>
              <a:t>DRs.</a:t>
            </a:r>
            <a:endParaRPr lang="en-US" sz="2000" dirty="0">
              <a:latin typeface="Georgi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52600" y="2590800"/>
            <a:ext cx="6324600" cy="3475753"/>
            <a:chOff x="1752599" y="1824216"/>
            <a:chExt cx="6553201" cy="40983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599" y="1824216"/>
              <a:ext cx="5463849" cy="37764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495800" y="5559623"/>
              <a:ext cx="3810000" cy="36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Georgia" panose="02040502050405020303" pitchFamily="18" charset="0"/>
                </a:rPr>
                <a:t>Source: </a:t>
              </a:r>
              <a:r>
                <a:rPr lang="en-US" sz="1400" dirty="0">
                  <a:latin typeface="Georgia" panose="02040502050405020303" pitchFamily="18" charset="0"/>
                  <a:hlinkClick r:id="rId4"/>
                </a:rPr>
                <a:t>Ritchie et al. 2018 </a:t>
              </a:r>
              <a:r>
                <a:rPr lang="en-US" sz="1400" i="1" dirty="0">
                  <a:latin typeface="Georgia" panose="02040502050405020303" pitchFamily="18" charset="0"/>
                  <a:hlinkClick r:id="rId4"/>
                </a:rPr>
                <a:t>FSFS</a:t>
              </a:r>
              <a:endParaRPr lang="en-US" sz="1400" i="1" dirty="0">
                <a:latin typeface="Georgia" panose="02040502050405020303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C88AF4-8D7C-49FD-A0DF-67D7B60D8830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… also fed today’s problems</a:t>
            </a:r>
          </a:p>
        </p:txBody>
      </p:sp>
    </p:spTree>
    <p:extLst>
      <p:ext uri="{BB962C8B-B14F-4D97-AF65-F5344CB8AC3E}">
        <p14:creationId xmlns:p14="http://schemas.microsoft.com/office/powerpoint/2010/main" val="3703306061"/>
      </p:ext>
    </p:extLst>
  </p:cSld>
  <p:clrMapOvr>
    <a:masterClrMapping/>
  </p:clrMapOvr>
</p:sld>
</file>

<file path=ppt/theme/theme1.xml><?xml version="1.0" encoding="utf-8"?>
<a:theme xmlns:a="http://schemas.openxmlformats.org/drawingml/2006/main" name="Opportunity104October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Opportunity104October2008</Template>
  <TotalTime>17753</TotalTime>
  <Words>1469</Words>
  <Application>Microsoft Office PowerPoint</Application>
  <PresentationFormat>On-screen Show (4:3)</PresentationFormat>
  <Paragraphs>122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Opportunity104October2008</vt:lpstr>
      <vt:lpstr>Custom Design</vt:lpstr>
      <vt:lpstr>1_Custom Design</vt:lpstr>
      <vt:lpstr> Christopher B. Barrett Dyson School  Guest Lecture to AEM 2310: Business and Economics of Food Cornell University April 27, 2021</vt:lpstr>
      <vt:lpstr> </vt:lpstr>
      <vt:lpstr> </vt:lpstr>
      <vt:lpstr>50 yrs ago, facing ‘population bomb’ and famines in Asia/Africa,   goal was again reduce hunger/raise yields. Science-led effort to ‘grow the pile of rice on the plates of food-short consumers’. Green Revolution tech successes (Norman Borlaug 1970 NPP!)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 more attention to Africa: &gt;70% global food demand growth to 2100 b/c pop/income growth + urbanization.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CALS</dc:creator>
  <cp:lastModifiedBy>Chris Barrett</cp:lastModifiedBy>
  <cp:revision>582</cp:revision>
  <dcterms:created xsi:type="dcterms:W3CDTF">2010-06-02T17:17:22Z</dcterms:created>
  <dcterms:modified xsi:type="dcterms:W3CDTF">2021-04-20T17:36:45Z</dcterms:modified>
</cp:coreProperties>
</file>